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5143500" type="screen16x9"/>
  <p:notesSz cx="6858000" cy="9144000"/>
  <p:embeddedFontLst>
    <p:embeddedFont>
      <p:font typeface="Barlow" pitchFamily="2" charset="77"/>
      <p:regular r:id="rId13"/>
      <p:bold r:id="rId14"/>
      <p:italic r:id="rId15"/>
      <p:boldItalic r:id="rId16"/>
    </p:embeddedFont>
    <p:embeddedFont>
      <p:font typeface="Barlow Black" panose="020F0502020204030204" pitchFamily="34" charset="0"/>
      <p:bold r:id="rId17"/>
      <p:boldItalic r:id="rId18"/>
    </p:embeddedFont>
    <p:embeddedFont>
      <p:font typeface="Barlow Light" panose="020F0302020204030204" pitchFamily="34" charset="0"/>
      <p:regular r:id="rId19"/>
      <p:bold r:id="rId20"/>
      <p:italic r:id="rId21"/>
      <p:boldItalic r:id="rId22"/>
    </p:embeddedFont>
    <p:embeddedFont>
      <p:font typeface="Barlow Medium" panose="020F0502020204030204" pitchFamily="34" charset="0"/>
      <p:regular r:id="rId23"/>
      <p:bold r:id="rId24"/>
      <p:italic r:id="rId25"/>
      <p:boldItalic r:id="rId26"/>
    </p:embeddedFont>
    <p:embeddedFont>
      <p:font typeface="Barlow SemiBold" panose="020F0502020204030204" pitchFamily="34" charset="0"/>
      <p:regular r:id="rId27"/>
      <p:bold r:id="rId28"/>
      <p:italic r:id="rId29"/>
      <p:boldItalic r:id="rId30"/>
    </p:embeddedFont>
    <p:embeddedFont>
      <p:font typeface="Jost" pitchFamily="2" charset="77"/>
      <p:regular r:id="rId31"/>
      <p:bold r:id="rId32"/>
      <p:italic r:id="rId33"/>
      <p:boldItalic r:id="rId34"/>
    </p:embeddedFont>
    <p:embeddedFont>
      <p:font typeface="Jost Black" pitchFamily="2" charset="77"/>
      <p:bold r:id="rId35"/>
      <p:italic r:id="rId36"/>
      <p:boldItalic r:id="rId37"/>
    </p:embeddedFont>
    <p:embeddedFont>
      <p:font typeface="Merriweather" pitchFamily="2" charset="77"/>
      <p:regular r:id="rId38"/>
      <p:bold r:id="rId39"/>
      <p:italic r:id="rId40"/>
      <p:boldItalic r:id="rId41"/>
    </p:embeddedFont>
    <p:embeddedFont>
      <p:font typeface="Montserrat" pitchFamily="2" charset="77"/>
      <p:regular r:id="rId42"/>
      <p:bold r:id="rId43"/>
      <p:italic r:id="rId44"/>
      <p:boldItalic r:id="rId45"/>
    </p:embeddedFont>
    <p:embeddedFont>
      <p:font typeface="Montserrat ExtraBold" pitchFamily="2" charset="77"/>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67"/>
    <p:restoredTop sz="94719"/>
  </p:normalViewPr>
  <p:slideViewPr>
    <p:cSldViewPr snapToGrid="0">
      <p:cViewPr varScale="1">
        <p:scale>
          <a:sx n="198" d="100"/>
          <a:sy n="198" d="100"/>
        </p:scale>
        <p:origin x="760" y="1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font" Target="fonts/font35.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4.fntdata"/><Relationship Id="rId29" Type="http://schemas.openxmlformats.org/officeDocument/2006/relationships/font" Target="fonts/font17.fntdata"/><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font" Target="fonts/font33.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font" Target="fonts/font36.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font" Target="fonts/font34.fntdata"/><Relationship Id="rId20" Type="http://schemas.openxmlformats.org/officeDocument/2006/relationships/font" Target="fonts/font8.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f146dbdb15_0_1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g2f146dbdb15_0_1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f0cb213d59_0_9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2f0cb213d59_0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s" sz="1400">
                <a:solidFill>
                  <a:schemeClr val="dk1"/>
                </a:solidFill>
              </a:rPr>
              <a:t>Necesidad de estándares uniformes para datos.</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36e3ccd42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2f36e3ccd42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f36e3ccd42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f36e3ccd42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f12820cbd9_0_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2f12820cbd9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s" b="1">
                <a:solidFill>
                  <a:schemeClr val="dk1"/>
                </a:solidFill>
              </a:rPr>
              <a:t>Data Entry and Verification</a:t>
            </a:r>
            <a:r>
              <a:rPr lang="es">
                <a:solidFill>
                  <a:schemeClr val="dk1"/>
                </a:solidFill>
              </a:rPr>
              <a:t>: "Producers and stakeholders submit data, which is verified and stored on a blockchain, ensuring immutability and transparency."</a:t>
            </a:r>
            <a:endParaRPr>
              <a:solidFill>
                <a:schemeClr val="dk1"/>
              </a:solidFill>
            </a:endParaRPr>
          </a:p>
          <a:p>
            <a:pPr marL="0" lvl="0" indent="0" algn="l" rtl="0">
              <a:spcBef>
                <a:spcPts val="0"/>
              </a:spcBef>
              <a:spcAft>
                <a:spcPts val="0"/>
              </a:spcAft>
              <a:buNone/>
            </a:pPr>
            <a:r>
              <a:rPr lang="es" b="1">
                <a:solidFill>
                  <a:schemeClr val="dk1"/>
                </a:solidFill>
              </a:rPr>
              <a:t>Semantic Search Capabilities</a:t>
            </a:r>
            <a:r>
              <a:rPr lang="es">
                <a:solidFill>
                  <a:schemeClr val="dk1"/>
                </a:solidFill>
              </a:rPr>
              <a:t>: "AI-powered search functionalities allow users to easily find and access relevant information.</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0cb213d59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2f0cb213d59_0_7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
              <a:t>Problems:</a:t>
            </a:r>
            <a:endParaRPr/>
          </a:p>
          <a:p>
            <a:pPr marL="457200" lvl="0" indent="-298450" algn="l" rtl="0">
              <a:lnSpc>
                <a:spcPct val="100000"/>
              </a:lnSpc>
              <a:spcBef>
                <a:spcPts val="0"/>
              </a:spcBef>
              <a:spcAft>
                <a:spcPts val="0"/>
              </a:spcAft>
              <a:buSzPts val="1100"/>
              <a:buChar char="●"/>
            </a:pPr>
            <a:r>
              <a:rPr lang="es"/>
              <a:t>Centralized: A web3 bono existeix un unic DNS, interoperability</a:t>
            </a:r>
            <a:endParaRPr/>
          </a:p>
          <a:p>
            <a:pPr marL="457200" lvl="0" indent="-298450" algn="l" rtl="0">
              <a:lnSpc>
                <a:spcPct val="100000"/>
              </a:lnSpc>
              <a:spcBef>
                <a:spcPts val="0"/>
              </a:spcBef>
              <a:spcAft>
                <a:spcPts val="0"/>
              </a:spcAft>
              <a:buSzPts val="1100"/>
              <a:buChar char="●"/>
            </a:pPr>
            <a:r>
              <a:rPr lang="es"/>
              <a:t>AI: Unprepared for AI - trust, verificable</a:t>
            </a:r>
            <a:endParaRPr/>
          </a:p>
          <a:p>
            <a:pPr marL="457200" lvl="0" indent="-298450" algn="l" rtl="0">
              <a:lnSpc>
                <a:spcPct val="100000"/>
              </a:lnSpc>
              <a:spcBef>
                <a:spcPts val="0"/>
              </a:spcBef>
              <a:spcAft>
                <a:spcPts val="0"/>
              </a:spcAft>
              <a:buSzPts val="1100"/>
              <a:buChar char="●"/>
            </a:pPr>
            <a:r>
              <a:rPr lang="es"/>
              <a:t>Data: Domain level and not for documents - On web3 cannot find data, hashes</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s"/>
              <a:t>Solutions:</a:t>
            </a:r>
            <a:endParaRPr/>
          </a:p>
          <a:p>
            <a:pPr marL="457200" lvl="0" indent="-298450" algn="l" rtl="0">
              <a:spcBef>
                <a:spcPts val="0"/>
              </a:spcBef>
              <a:spcAft>
                <a:spcPts val="0"/>
              </a:spcAft>
              <a:buClr>
                <a:schemeClr val="dk1"/>
              </a:buClr>
              <a:buSzPts val="1100"/>
              <a:buChar char="●"/>
            </a:pPr>
            <a:r>
              <a:rPr lang="es">
                <a:solidFill>
                  <a:schemeClr val="dk1"/>
                </a:solidFill>
              </a:rPr>
              <a:t>Desceltralized: Global DNS, interoperability, onchain</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AI: Read for AI with semantic, relations, trust, etc etc</a:t>
            </a:r>
            <a:endParaRPr>
              <a:solidFill>
                <a:schemeClr val="dk1"/>
              </a:solidFill>
            </a:endParaRPr>
          </a:p>
          <a:p>
            <a:pPr marL="457200" lvl="0" indent="-298450" algn="l" rtl="0">
              <a:spcBef>
                <a:spcPts val="0"/>
              </a:spcBef>
              <a:spcAft>
                <a:spcPts val="0"/>
              </a:spcAft>
              <a:buClr>
                <a:schemeClr val="dk1"/>
              </a:buClr>
              <a:buSzPts val="1100"/>
              <a:buChar char="●"/>
            </a:pPr>
            <a:r>
              <a:rPr lang="es">
                <a:solidFill>
                  <a:schemeClr val="dk1"/>
                </a:solidFill>
              </a:rPr>
              <a:t>Data: Store data pn web3 strorage descentralized, adoption for companies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f0cb213d59_0_7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f0cb213d59_0_7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0cb213d59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f0cb213d59_0_7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solidFill>
                  <a:schemeClr val="dk1"/>
                </a:solidFill>
              </a:rPr>
              <a:t>it enhances transparency by making public services and companies fully visible on the blockchain, reduces fraud, and strengthens accountability. Companies maintain sovereignty over their own data, ensuring it is accurate, secure, and consistently up-to-date. This approach also bolsters public confidence, as citizens can trust the legitimacy of services and providers, knowing they are verified and transparent.</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146dbdb15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2f146dbdb1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 b="1">
                <a:solidFill>
                  <a:schemeClr val="dk1"/>
                </a:solidFill>
              </a:rPr>
              <a:t>"The New Standard for Wine in the Web3 Era"</a:t>
            </a:r>
            <a:endParaRPr b="1">
              <a:solidFill>
                <a:schemeClr val="dk1"/>
              </a:solidFill>
            </a:endParaRPr>
          </a:p>
          <a:p>
            <a:pPr marL="0" lvl="0" indent="0" algn="l" rtl="0">
              <a:spcBef>
                <a:spcPts val="0"/>
              </a:spcBef>
              <a:spcAft>
                <a:spcPts val="0"/>
              </a:spcAft>
              <a:buClr>
                <a:schemeClr val="dk1"/>
              </a:buClr>
              <a:buSzPts val="1100"/>
              <a:buFont typeface="Arial"/>
              <a:buNone/>
            </a:pPr>
            <a:r>
              <a:rPr lang="es" b="1">
                <a:solidFill>
                  <a:schemeClr val="dk1"/>
                </a:solidFill>
              </a:rPr>
              <a:t>"Revolutionizing Wine Data Management in Web3"</a:t>
            </a:r>
            <a:endParaRPr b="1">
              <a:solidFill>
                <a:schemeClr val="dk1"/>
              </a:solidFill>
            </a:endParaRPr>
          </a:p>
          <a:p>
            <a:pPr marL="0" lvl="0" indent="0" algn="l" rtl="0">
              <a:spcBef>
                <a:spcPts val="0"/>
              </a:spcBef>
              <a:spcAft>
                <a:spcPts val="0"/>
              </a:spcAft>
              <a:buClr>
                <a:schemeClr val="dk1"/>
              </a:buClr>
              <a:buSzPts val="1100"/>
              <a:buFont typeface="Arial"/>
              <a:buNone/>
            </a:pPr>
            <a:r>
              <a:rPr lang="es" b="1">
                <a:solidFill>
                  <a:schemeClr val="dk1"/>
                </a:solidFill>
              </a:rPr>
              <a:t>"The Future of Wine Data on the New Internet"</a:t>
            </a:r>
            <a:endParaRPr b="1">
              <a:solidFill>
                <a:schemeClr val="dk1"/>
              </a:solidFill>
            </a:endParaRPr>
          </a:p>
          <a:p>
            <a:pPr marL="0" lvl="0" indent="0" algn="l" rtl="0">
              <a:spcBef>
                <a:spcPts val="0"/>
              </a:spcBef>
              <a:spcAft>
                <a:spcPts val="0"/>
              </a:spcAft>
              <a:buClr>
                <a:schemeClr val="dk1"/>
              </a:buClr>
              <a:buSzPts val="1100"/>
              <a:buFont typeface="Arial"/>
              <a:buNone/>
            </a:pPr>
            <a:r>
              <a:rPr lang="es" b="1">
                <a:solidFill>
                  <a:schemeClr val="dk1"/>
                </a:solidFill>
              </a:rPr>
              <a:t>"Empowering the Wine Industry with Decentralized Data Solutions"</a:t>
            </a:r>
            <a:endParaRPr b="1">
              <a:solidFill>
                <a:schemeClr val="dk1"/>
              </a:solidFill>
            </a:endParaRPr>
          </a:p>
          <a:p>
            <a:pPr marL="0" lvl="0" indent="0" algn="l" rtl="0">
              <a:spcBef>
                <a:spcPts val="0"/>
              </a:spcBef>
              <a:spcAft>
                <a:spcPts val="0"/>
              </a:spcAft>
              <a:buSzPts val="1100"/>
              <a:buNone/>
            </a:pPr>
            <a:r>
              <a:rPr lang="es" b="1">
                <a:solidFill>
                  <a:schemeClr val="dk1"/>
                </a:solidFill>
              </a:rPr>
              <a:t>"Transforming Wine Industry Data for the Digital Age"</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TX - DARK 1">
  <p:cSld name="CUSTOM_1_2">
    <p:bg>
      <p:bgPr>
        <a:solidFill>
          <a:srgbClr val="182959"/>
        </a:solidFill>
        <a:effectLst/>
      </p:bgPr>
    </p:bg>
    <p:spTree>
      <p:nvGrpSpPr>
        <p:cNvPr id="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r="-999"/>
          <a:stretch/>
        </p:blipFill>
        <p:spPr>
          <a:xfrm>
            <a:off x="8609250" y="244420"/>
            <a:ext cx="313199" cy="22371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TX - DARK 1 1">
  <p:cSld name="CUSTOM_1_2_1">
    <p:bg>
      <p:bgPr>
        <a:solidFill>
          <a:srgbClr val="182959"/>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TX - LIGHT v2">
  <p:cSld name="CUSTOM_1_1">
    <p:bg>
      <p:bgPr>
        <a:solidFill>
          <a:srgbClr val="FFFFFF"/>
        </a:solidFill>
        <a:effectLst/>
      </p:bgPr>
    </p:bg>
    <p:spTree>
      <p:nvGrpSpPr>
        <p:cNvPr id="1" name="Shape 54"/>
        <p:cNvGrpSpPr/>
        <p:nvPr/>
      </p:nvGrpSpPr>
      <p:grpSpPr>
        <a:xfrm>
          <a:off x="0" y="0"/>
          <a:ext cx="0" cy="0"/>
          <a:chOff x="0" y="0"/>
          <a:chExt cx="0" cy="0"/>
        </a:xfrm>
      </p:grpSpPr>
      <p:pic>
        <p:nvPicPr>
          <p:cNvPr id="55" name="Google Shape;55;p16"/>
          <p:cNvPicPr preferRelativeResize="0"/>
          <p:nvPr/>
        </p:nvPicPr>
        <p:blipFill rotWithShape="1">
          <a:blip r:embed="rId2">
            <a:alphaModFix/>
          </a:blip>
          <a:srcRect/>
          <a:stretch/>
        </p:blipFill>
        <p:spPr>
          <a:xfrm>
            <a:off x="8609250" y="236286"/>
            <a:ext cx="313199" cy="23998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TX - LIGHT v2 1">
  <p:cSld name="CUSTOM_1_1_1">
    <p:bg>
      <p:bgPr>
        <a:solidFill>
          <a:srgbClr val="FFFFFF"/>
        </a:solidFill>
        <a:effectLst/>
      </p:bgPr>
    </p:bg>
    <p:spTree>
      <p:nvGrpSpPr>
        <p:cNvPr id="1" name="Shape 5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TX - DARK">
  <p:cSld name="CUSTOM_1_3">
    <p:bg>
      <p:bgPr>
        <a:solidFill>
          <a:srgbClr val="1C1B4B"/>
        </a:solidFill>
        <a:effectLst/>
      </p:bgPr>
    </p:bg>
    <p:spTree>
      <p:nvGrpSpPr>
        <p:cNvPr id="1" name="Shape 57"/>
        <p:cNvGrpSpPr/>
        <p:nvPr/>
      </p:nvGrpSpPr>
      <p:grpSpPr>
        <a:xfrm>
          <a:off x="0" y="0"/>
          <a:ext cx="0" cy="0"/>
          <a:chOff x="0" y="0"/>
          <a:chExt cx="0" cy="0"/>
        </a:xfrm>
      </p:grpSpPr>
      <p:pic>
        <p:nvPicPr>
          <p:cNvPr id="58" name="Google Shape;58;p18"/>
          <p:cNvPicPr preferRelativeResize="0"/>
          <p:nvPr/>
        </p:nvPicPr>
        <p:blipFill rotWithShape="1">
          <a:blip r:embed="rId2">
            <a:alphaModFix/>
          </a:blip>
          <a:srcRect r="-999"/>
          <a:stretch/>
        </p:blipFill>
        <p:spPr>
          <a:xfrm>
            <a:off x="8504644" y="271778"/>
            <a:ext cx="342899" cy="2423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91">
          <p15:clr>
            <a:srgbClr val="F26B43"/>
          </p15:clr>
        </p15:guide>
        <p15:guide id="2" pos="5669">
          <p15:clr>
            <a:srgbClr val="F26B43"/>
          </p15:clr>
        </p15:guide>
        <p15:guide id="3" pos="5465">
          <p15:clr>
            <a:srgbClr val="F26B43"/>
          </p15:clr>
        </p15:guide>
        <p15:guide id="4" orient="horz" pos="89">
          <p15:clr>
            <a:srgbClr val="F26B43"/>
          </p15:clr>
        </p15:guide>
        <p15:guide id="5" orient="horz" pos="3151">
          <p15:clr>
            <a:srgbClr val="F26B43"/>
          </p15:clr>
        </p15:guide>
        <p15:guide id="6" orient="horz" pos="29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s://www.navarra.es/es/inicio"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www.irisnavarra.com/es"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9"/>
          <p:cNvSpPr txBox="1"/>
          <p:nvPr/>
        </p:nvSpPr>
        <p:spPr>
          <a:xfrm>
            <a:off x="1578000" y="2486943"/>
            <a:ext cx="5988000" cy="12348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None/>
            </a:pPr>
            <a:r>
              <a:rPr lang="es" sz="2200" b="1">
                <a:solidFill>
                  <a:srgbClr val="5ABFAD"/>
                </a:solidFill>
                <a:latin typeface="Barlow"/>
                <a:ea typeface="Barlow"/>
                <a:cs typeface="Barlow"/>
                <a:sym typeface="Barlow"/>
              </a:rPr>
              <a:t>Transforming Data Management with</a:t>
            </a:r>
            <a:endParaRPr sz="2200" b="1">
              <a:solidFill>
                <a:srgbClr val="5ABFAD"/>
              </a:solidFill>
              <a:latin typeface="Barlow"/>
              <a:ea typeface="Barlow"/>
              <a:cs typeface="Barlow"/>
              <a:sym typeface="Barlow"/>
            </a:endParaRPr>
          </a:p>
          <a:p>
            <a:pPr marL="0" lvl="0" indent="0" algn="ctr" rtl="0">
              <a:spcBef>
                <a:spcPts val="0"/>
              </a:spcBef>
              <a:spcAft>
                <a:spcPts val="0"/>
              </a:spcAft>
              <a:buNone/>
            </a:pPr>
            <a:r>
              <a:rPr lang="es" sz="2200" b="1">
                <a:solidFill>
                  <a:srgbClr val="5ABFAD"/>
                </a:solidFill>
                <a:latin typeface="Barlow"/>
                <a:ea typeface="Barlow"/>
                <a:cs typeface="Barlow"/>
                <a:sym typeface="Barlow"/>
              </a:rPr>
              <a:t>the Decentralized .madrid Domain</a:t>
            </a:r>
            <a:endParaRPr sz="2200" b="1">
              <a:solidFill>
                <a:srgbClr val="5ABFAD"/>
              </a:solidFill>
              <a:latin typeface="Barlow"/>
              <a:ea typeface="Barlow"/>
              <a:cs typeface="Barlow"/>
              <a:sym typeface="Barlow"/>
            </a:endParaRPr>
          </a:p>
        </p:txBody>
      </p:sp>
      <p:sp>
        <p:nvSpPr>
          <p:cNvPr id="64" name="Google Shape;64;p19"/>
          <p:cNvSpPr txBox="1"/>
          <p:nvPr/>
        </p:nvSpPr>
        <p:spPr>
          <a:xfrm>
            <a:off x="1653125" y="4013200"/>
            <a:ext cx="5837700" cy="6294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600">
                <a:solidFill>
                  <a:schemeClr val="lt1"/>
                </a:solidFill>
                <a:latin typeface="Barlow"/>
                <a:ea typeface="Barlow"/>
                <a:cs typeface="Barlow"/>
                <a:sym typeface="Barlow"/>
              </a:rPr>
              <a:t>Ensuring transparency, data ownership and efficiency in the Web3 and AI era</a:t>
            </a:r>
            <a:endParaRPr sz="1600" i="0" u="none" strike="noStrike" cap="none">
              <a:solidFill>
                <a:schemeClr val="lt1"/>
              </a:solidFill>
              <a:latin typeface="Barlow"/>
              <a:ea typeface="Barlow"/>
              <a:cs typeface="Barlow"/>
              <a:sym typeface="Barlow"/>
            </a:endParaRPr>
          </a:p>
          <a:p>
            <a:pPr marL="0" marR="0" lvl="0" indent="0" algn="l" rtl="0">
              <a:lnSpc>
                <a:spcPct val="100000"/>
              </a:lnSpc>
              <a:spcBef>
                <a:spcPts val="2400"/>
              </a:spcBef>
              <a:spcAft>
                <a:spcPts val="0"/>
              </a:spcAft>
              <a:buClr>
                <a:srgbClr val="000000"/>
              </a:buClr>
              <a:buSzPts val="1100"/>
              <a:buFont typeface="Arial"/>
              <a:buNone/>
            </a:pPr>
            <a:endParaRPr sz="900" i="0" u="none" strike="noStrike" cap="none">
              <a:solidFill>
                <a:srgbClr val="000000"/>
              </a:solidFill>
              <a:latin typeface="Barlow"/>
              <a:ea typeface="Barlow"/>
              <a:cs typeface="Barlow"/>
              <a:sym typeface="Barlow"/>
            </a:endParaRPr>
          </a:p>
        </p:txBody>
      </p:sp>
      <p:pic>
        <p:nvPicPr>
          <p:cNvPr id="65" name="Google Shape;65;p19"/>
          <p:cNvPicPr preferRelativeResize="0"/>
          <p:nvPr/>
        </p:nvPicPr>
        <p:blipFill>
          <a:blip r:embed="rId3">
            <a:alphaModFix/>
          </a:blip>
          <a:stretch>
            <a:fillRect/>
          </a:stretch>
        </p:blipFill>
        <p:spPr>
          <a:xfrm>
            <a:off x="2763875" y="1303500"/>
            <a:ext cx="3616200" cy="1013525"/>
          </a:xfrm>
          <a:prstGeom prst="rect">
            <a:avLst/>
          </a:prstGeom>
          <a:noFill/>
          <a:ln>
            <a:noFill/>
          </a:ln>
        </p:spPr>
      </p:pic>
      <p:pic>
        <p:nvPicPr>
          <p:cNvPr id="66" name="Google Shape;66;p19"/>
          <p:cNvPicPr preferRelativeResize="0"/>
          <p:nvPr/>
        </p:nvPicPr>
        <p:blipFill>
          <a:blip r:embed="rId4">
            <a:alphaModFix/>
          </a:blip>
          <a:stretch>
            <a:fillRect/>
          </a:stretch>
        </p:blipFill>
        <p:spPr>
          <a:xfrm>
            <a:off x="7298674" y="286225"/>
            <a:ext cx="1530175" cy="273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20"/>
          <p:cNvSpPr txBox="1"/>
          <p:nvPr/>
        </p:nvSpPr>
        <p:spPr>
          <a:xfrm>
            <a:off x="644794" y="273000"/>
            <a:ext cx="8031300" cy="554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800"/>
              </a:spcBef>
              <a:spcAft>
                <a:spcPts val="800"/>
              </a:spcAft>
              <a:buClr>
                <a:srgbClr val="000000"/>
              </a:buClr>
              <a:buSzPts val="2300"/>
              <a:buFont typeface="Arial"/>
              <a:buNone/>
            </a:pPr>
            <a:r>
              <a:rPr lang="es" sz="2700">
                <a:solidFill>
                  <a:srgbClr val="182959"/>
                </a:solidFill>
                <a:latin typeface="Jost Black"/>
                <a:ea typeface="Jost Black"/>
                <a:cs typeface="Jost Black"/>
                <a:sym typeface="Jost Black"/>
              </a:rPr>
              <a:t>TODAY’S </a:t>
            </a:r>
            <a:r>
              <a:rPr lang="es" sz="2700">
                <a:solidFill>
                  <a:schemeClr val="dk2"/>
                </a:solidFill>
                <a:latin typeface="Jost Black"/>
                <a:ea typeface="Jost Black"/>
                <a:cs typeface="Jost Black"/>
                <a:sym typeface="Jost Black"/>
              </a:rPr>
              <a:t>DATA CHALLENGES</a:t>
            </a:r>
            <a:endParaRPr sz="2700" i="0" u="none" strike="noStrike" cap="none">
              <a:solidFill>
                <a:schemeClr val="dk2"/>
              </a:solidFill>
              <a:latin typeface="Jost Black"/>
              <a:ea typeface="Jost Black"/>
              <a:cs typeface="Jost Black"/>
              <a:sym typeface="Jost Black"/>
            </a:endParaRPr>
          </a:p>
        </p:txBody>
      </p:sp>
      <p:sp>
        <p:nvSpPr>
          <p:cNvPr id="72" name="Google Shape;72;p20"/>
          <p:cNvSpPr txBox="1"/>
          <p:nvPr/>
        </p:nvSpPr>
        <p:spPr>
          <a:xfrm>
            <a:off x="634625" y="827100"/>
            <a:ext cx="7842600" cy="6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300">
                <a:solidFill>
                  <a:schemeClr val="lt2"/>
                </a:solidFill>
                <a:latin typeface="Barlow"/>
                <a:ea typeface="Barlow"/>
                <a:cs typeface="Barlow"/>
                <a:sym typeface="Barlow"/>
              </a:rPr>
              <a:t>Today, companies and public institutions face critical data management challenges that impact transparency, trust, and efficiency in governance, undermining citizen confidence.</a:t>
            </a:r>
            <a:endParaRPr sz="1300">
              <a:solidFill>
                <a:schemeClr val="lt2"/>
              </a:solidFill>
              <a:latin typeface="Barlow"/>
              <a:ea typeface="Barlow"/>
              <a:cs typeface="Barlow"/>
              <a:sym typeface="Barlow"/>
            </a:endParaRPr>
          </a:p>
          <a:p>
            <a:pPr marL="0" lvl="0" indent="0" algn="l" rtl="0">
              <a:spcBef>
                <a:spcPts val="0"/>
              </a:spcBef>
              <a:spcAft>
                <a:spcPts val="0"/>
              </a:spcAft>
              <a:buNone/>
            </a:pPr>
            <a:endParaRPr sz="1300">
              <a:solidFill>
                <a:schemeClr val="lt2"/>
              </a:solidFill>
              <a:latin typeface="Barlow"/>
              <a:ea typeface="Barlow"/>
              <a:cs typeface="Barlow"/>
              <a:sym typeface="Barlow"/>
            </a:endParaRPr>
          </a:p>
          <a:p>
            <a:pPr marL="0" lvl="0" indent="0" algn="l" rtl="0">
              <a:spcBef>
                <a:spcPts val="0"/>
              </a:spcBef>
              <a:spcAft>
                <a:spcPts val="0"/>
              </a:spcAft>
              <a:buNone/>
            </a:pPr>
            <a:endParaRPr sz="1300">
              <a:solidFill>
                <a:schemeClr val="lt2"/>
              </a:solidFill>
              <a:latin typeface="Barlow"/>
              <a:ea typeface="Barlow"/>
              <a:cs typeface="Barlow"/>
              <a:sym typeface="Barlow"/>
            </a:endParaRPr>
          </a:p>
        </p:txBody>
      </p:sp>
      <p:sp>
        <p:nvSpPr>
          <p:cNvPr id="73" name="Google Shape;73;p20"/>
          <p:cNvSpPr txBox="1"/>
          <p:nvPr/>
        </p:nvSpPr>
        <p:spPr>
          <a:xfrm>
            <a:off x="1997125" y="1810725"/>
            <a:ext cx="2889600" cy="6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rgbClr val="5A3471"/>
                </a:solidFill>
                <a:latin typeface="Barlow Black"/>
                <a:ea typeface="Barlow Black"/>
                <a:cs typeface="Barlow Black"/>
                <a:sym typeface="Barlow Black"/>
              </a:rPr>
              <a:t>Fake Data &amp; Misleading Information</a:t>
            </a:r>
            <a:endParaRPr sz="1800">
              <a:solidFill>
                <a:srgbClr val="5A3471"/>
              </a:solidFill>
              <a:latin typeface="Barlow Black"/>
              <a:ea typeface="Barlow Black"/>
              <a:cs typeface="Barlow Black"/>
              <a:sym typeface="Barlow Black"/>
            </a:endParaRPr>
          </a:p>
        </p:txBody>
      </p:sp>
      <p:grpSp>
        <p:nvGrpSpPr>
          <p:cNvPr id="74" name="Google Shape;74;p20"/>
          <p:cNvGrpSpPr/>
          <p:nvPr/>
        </p:nvGrpSpPr>
        <p:grpSpPr>
          <a:xfrm>
            <a:off x="890609" y="1810716"/>
            <a:ext cx="864000" cy="864000"/>
            <a:chOff x="985634" y="1720691"/>
            <a:chExt cx="864000" cy="864000"/>
          </a:xfrm>
        </p:grpSpPr>
        <p:sp>
          <p:nvSpPr>
            <p:cNvPr id="75" name="Google Shape;75;p20"/>
            <p:cNvSpPr/>
            <p:nvPr/>
          </p:nvSpPr>
          <p:spPr>
            <a:xfrm>
              <a:off x="985634" y="1720691"/>
              <a:ext cx="864000" cy="864000"/>
            </a:xfrm>
            <a:prstGeom prst="ellipse">
              <a:avLst/>
            </a:prstGeom>
            <a:noFill/>
            <a:ln w="152400" cap="flat" cmpd="sng">
              <a:solidFill>
                <a:srgbClr val="5A347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76;p20"/>
            <p:cNvPicPr preferRelativeResize="0"/>
            <p:nvPr/>
          </p:nvPicPr>
          <p:blipFill>
            <a:blip r:embed="rId3">
              <a:alphaModFix/>
            </a:blip>
            <a:stretch>
              <a:fillRect/>
            </a:stretch>
          </p:blipFill>
          <p:spPr>
            <a:xfrm>
              <a:off x="1241065" y="1977694"/>
              <a:ext cx="353138" cy="349993"/>
            </a:xfrm>
            <a:prstGeom prst="rect">
              <a:avLst/>
            </a:prstGeom>
            <a:noFill/>
            <a:ln>
              <a:noFill/>
            </a:ln>
          </p:spPr>
        </p:pic>
      </p:grpSp>
      <p:grpSp>
        <p:nvGrpSpPr>
          <p:cNvPr id="77" name="Google Shape;77;p20"/>
          <p:cNvGrpSpPr/>
          <p:nvPr/>
        </p:nvGrpSpPr>
        <p:grpSpPr>
          <a:xfrm>
            <a:off x="890589" y="3582142"/>
            <a:ext cx="864000" cy="864000"/>
            <a:chOff x="966789" y="3429742"/>
            <a:chExt cx="864000" cy="864000"/>
          </a:xfrm>
        </p:grpSpPr>
        <p:sp>
          <p:nvSpPr>
            <p:cNvPr id="78" name="Google Shape;78;p20"/>
            <p:cNvSpPr/>
            <p:nvPr/>
          </p:nvSpPr>
          <p:spPr>
            <a:xfrm>
              <a:off x="966789" y="3429742"/>
              <a:ext cx="864000" cy="864000"/>
            </a:xfrm>
            <a:prstGeom prst="ellipse">
              <a:avLst/>
            </a:prstGeom>
            <a:noFill/>
            <a:ln w="152400" cap="flat" cmpd="sng">
              <a:solidFill>
                <a:srgbClr val="CEB5D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9" name="Google Shape;79;p20"/>
            <p:cNvPicPr preferRelativeResize="0"/>
            <p:nvPr/>
          </p:nvPicPr>
          <p:blipFill>
            <a:blip r:embed="rId4">
              <a:alphaModFix/>
            </a:blip>
            <a:stretch>
              <a:fillRect/>
            </a:stretch>
          </p:blipFill>
          <p:spPr>
            <a:xfrm>
              <a:off x="1155051" y="3617782"/>
              <a:ext cx="487475" cy="487919"/>
            </a:xfrm>
            <a:prstGeom prst="rect">
              <a:avLst/>
            </a:prstGeom>
            <a:noFill/>
            <a:ln>
              <a:noFill/>
            </a:ln>
          </p:spPr>
        </p:pic>
      </p:grpSp>
      <p:grpSp>
        <p:nvGrpSpPr>
          <p:cNvPr id="80" name="Google Shape;80;p20"/>
          <p:cNvGrpSpPr/>
          <p:nvPr/>
        </p:nvGrpSpPr>
        <p:grpSpPr>
          <a:xfrm>
            <a:off x="4886670" y="1810716"/>
            <a:ext cx="864000" cy="864000"/>
            <a:chOff x="4970345" y="1568428"/>
            <a:chExt cx="864000" cy="864000"/>
          </a:xfrm>
        </p:grpSpPr>
        <p:sp>
          <p:nvSpPr>
            <p:cNvPr id="81" name="Google Shape;81;p20"/>
            <p:cNvSpPr/>
            <p:nvPr/>
          </p:nvSpPr>
          <p:spPr>
            <a:xfrm>
              <a:off x="4970345" y="1568428"/>
              <a:ext cx="864000" cy="864000"/>
            </a:xfrm>
            <a:prstGeom prst="ellipse">
              <a:avLst/>
            </a:prstGeom>
            <a:noFill/>
            <a:ln w="152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2" name="Google Shape;82;p20"/>
            <p:cNvPicPr preferRelativeResize="0"/>
            <p:nvPr/>
          </p:nvPicPr>
          <p:blipFill>
            <a:blip r:embed="rId5">
              <a:alphaModFix/>
            </a:blip>
            <a:stretch>
              <a:fillRect/>
            </a:stretch>
          </p:blipFill>
          <p:spPr>
            <a:xfrm>
              <a:off x="5222358" y="1824045"/>
              <a:ext cx="360000" cy="352800"/>
            </a:xfrm>
            <a:prstGeom prst="rect">
              <a:avLst/>
            </a:prstGeom>
            <a:noFill/>
            <a:ln>
              <a:noFill/>
            </a:ln>
          </p:spPr>
        </p:pic>
      </p:grpSp>
      <p:grpSp>
        <p:nvGrpSpPr>
          <p:cNvPr id="83" name="Google Shape;83;p20"/>
          <p:cNvGrpSpPr/>
          <p:nvPr/>
        </p:nvGrpSpPr>
        <p:grpSpPr>
          <a:xfrm>
            <a:off x="4886677" y="3582142"/>
            <a:ext cx="864000" cy="864000"/>
            <a:chOff x="4962877" y="3429758"/>
            <a:chExt cx="864000" cy="864000"/>
          </a:xfrm>
        </p:grpSpPr>
        <p:sp>
          <p:nvSpPr>
            <p:cNvPr id="84" name="Google Shape;84;p20"/>
            <p:cNvSpPr/>
            <p:nvPr/>
          </p:nvSpPr>
          <p:spPr>
            <a:xfrm>
              <a:off x="4962877" y="3429758"/>
              <a:ext cx="864000" cy="864000"/>
            </a:xfrm>
            <a:prstGeom prst="ellipse">
              <a:avLst/>
            </a:prstGeom>
            <a:noFill/>
            <a:ln w="152400" cap="flat" cmpd="sng">
              <a:solidFill>
                <a:srgbClr val="92C8D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5" name="Google Shape;85;p20"/>
            <p:cNvPicPr preferRelativeResize="0"/>
            <p:nvPr/>
          </p:nvPicPr>
          <p:blipFill>
            <a:blip r:embed="rId6">
              <a:alphaModFix/>
            </a:blip>
            <a:stretch>
              <a:fillRect/>
            </a:stretch>
          </p:blipFill>
          <p:spPr>
            <a:xfrm>
              <a:off x="5151140" y="3617806"/>
              <a:ext cx="487475" cy="487904"/>
            </a:xfrm>
            <a:prstGeom prst="rect">
              <a:avLst/>
            </a:prstGeom>
            <a:noFill/>
            <a:ln>
              <a:noFill/>
            </a:ln>
          </p:spPr>
        </p:pic>
      </p:grpSp>
      <p:sp>
        <p:nvSpPr>
          <p:cNvPr id="86" name="Google Shape;86;p20"/>
          <p:cNvSpPr txBox="1"/>
          <p:nvPr/>
        </p:nvSpPr>
        <p:spPr>
          <a:xfrm>
            <a:off x="1997127" y="3582142"/>
            <a:ext cx="2353500" cy="6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rgbClr val="CEB5DD"/>
                </a:solidFill>
                <a:latin typeface="Barlow Black"/>
                <a:ea typeface="Barlow Black"/>
                <a:cs typeface="Barlow Black"/>
                <a:sym typeface="Barlow Black"/>
              </a:rPr>
              <a:t>Data Silos &amp; Lack</a:t>
            </a:r>
            <a:endParaRPr sz="1800">
              <a:solidFill>
                <a:srgbClr val="CEB5DD"/>
              </a:solidFill>
              <a:latin typeface="Barlow Black"/>
              <a:ea typeface="Barlow Black"/>
              <a:cs typeface="Barlow Black"/>
              <a:sym typeface="Barlow Black"/>
            </a:endParaRPr>
          </a:p>
          <a:p>
            <a:pPr marL="0" lvl="0" indent="0" algn="l" rtl="0">
              <a:spcBef>
                <a:spcPts val="0"/>
              </a:spcBef>
              <a:spcAft>
                <a:spcPts val="0"/>
              </a:spcAft>
              <a:buNone/>
            </a:pPr>
            <a:r>
              <a:rPr lang="es" sz="1800">
                <a:solidFill>
                  <a:srgbClr val="CEB5DD"/>
                </a:solidFill>
                <a:latin typeface="Barlow Black"/>
                <a:ea typeface="Barlow Black"/>
                <a:cs typeface="Barlow Black"/>
                <a:sym typeface="Barlow Black"/>
              </a:rPr>
              <a:t>of Interoperability</a:t>
            </a:r>
            <a:endParaRPr sz="1800">
              <a:solidFill>
                <a:srgbClr val="CEB5DD"/>
              </a:solidFill>
              <a:latin typeface="Barlow Black"/>
              <a:ea typeface="Barlow Black"/>
              <a:cs typeface="Barlow Black"/>
              <a:sym typeface="Barlow Black"/>
            </a:endParaRPr>
          </a:p>
        </p:txBody>
      </p:sp>
      <p:sp>
        <p:nvSpPr>
          <p:cNvPr id="87" name="Google Shape;87;p20"/>
          <p:cNvSpPr txBox="1"/>
          <p:nvPr/>
        </p:nvSpPr>
        <p:spPr>
          <a:xfrm>
            <a:off x="6077800" y="1810716"/>
            <a:ext cx="2721600" cy="60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chemeClr val="dk2"/>
                </a:solidFill>
                <a:latin typeface="Barlow Black"/>
                <a:ea typeface="Barlow Black"/>
                <a:cs typeface="Barlow Black"/>
                <a:sym typeface="Barlow Black"/>
              </a:rPr>
              <a:t>Traceability &amp; Transparency Issues</a:t>
            </a:r>
            <a:endParaRPr sz="1800">
              <a:solidFill>
                <a:schemeClr val="dk2"/>
              </a:solidFill>
              <a:latin typeface="Barlow Black"/>
              <a:ea typeface="Barlow Black"/>
              <a:cs typeface="Barlow Black"/>
              <a:sym typeface="Barlow Black"/>
            </a:endParaRPr>
          </a:p>
        </p:txBody>
      </p:sp>
      <p:sp>
        <p:nvSpPr>
          <p:cNvPr id="88" name="Google Shape;88;p20"/>
          <p:cNvSpPr txBox="1"/>
          <p:nvPr/>
        </p:nvSpPr>
        <p:spPr>
          <a:xfrm>
            <a:off x="6077800" y="3582142"/>
            <a:ext cx="2522100" cy="55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rgbClr val="92C8D5"/>
                </a:solidFill>
                <a:latin typeface="Barlow"/>
                <a:ea typeface="Barlow"/>
                <a:cs typeface="Barlow"/>
                <a:sym typeface="Barlow"/>
              </a:rPr>
              <a:t>Centralization &amp; Lack of Data Control</a:t>
            </a:r>
            <a:endParaRPr sz="1800" b="1">
              <a:solidFill>
                <a:srgbClr val="92C8D5"/>
              </a:solidFill>
              <a:latin typeface="Barlow"/>
              <a:ea typeface="Barlow"/>
              <a:cs typeface="Barlow"/>
              <a:sym typeface="Barlow"/>
            </a:endParaRPr>
          </a:p>
        </p:txBody>
      </p:sp>
      <p:sp>
        <p:nvSpPr>
          <p:cNvPr id="89" name="Google Shape;89;p20"/>
          <p:cNvSpPr/>
          <p:nvPr/>
        </p:nvSpPr>
        <p:spPr>
          <a:xfrm>
            <a:off x="67875" y="49850"/>
            <a:ext cx="211200" cy="50337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90" name="Google Shape;90;p20"/>
          <p:cNvCxnSpPr/>
          <p:nvPr/>
        </p:nvCxnSpPr>
        <p:spPr>
          <a:xfrm rot="10800000" flipH="1">
            <a:off x="6187800" y="2650438"/>
            <a:ext cx="889200" cy="3900"/>
          </a:xfrm>
          <a:prstGeom prst="straightConnector1">
            <a:avLst/>
          </a:prstGeom>
          <a:noFill/>
          <a:ln w="28575" cap="flat" cmpd="sng">
            <a:solidFill>
              <a:schemeClr val="dk2"/>
            </a:solidFill>
            <a:prstDash val="solid"/>
            <a:round/>
            <a:headEnd type="none" w="med" len="med"/>
            <a:tailEnd type="none" w="med" len="med"/>
          </a:ln>
        </p:spPr>
      </p:cxnSp>
      <p:cxnSp>
        <p:nvCxnSpPr>
          <p:cNvPr id="91" name="Google Shape;91;p20"/>
          <p:cNvCxnSpPr/>
          <p:nvPr/>
        </p:nvCxnSpPr>
        <p:spPr>
          <a:xfrm rot="10800000" flipH="1">
            <a:off x="2092577" y="2650438"/>
            <a:ext cx="889200" cy="3900"/>
          </a:xfrm>
          <a:prstGeom prst="straightConnector1">
            <a:avLst/>
          </a:prstGeom>
          <a:noFill/>
          <a:ln w="28575" cap="flat" cmpd="sng">
            <a:solidFill>
              <a:srgbClr val="5A3471"/>
            </a:solidFill>
            <a:prstDash val="solid"/>
            <a:round/>
            <a:headEnd type="none" w="med" len="med"/>
            <a:tailEnd type="none" w="med" len="med"/>
          </a:ln>
        </p:spPr>
      </p:cxnSp>
      <p:cxnSp>
        <p:nvCxnSpPr>
          <p:cNvPr id="92" name="Google Shape;92;p20"/>
          <p:cNvCxnSpPr/>
          <p:nvPr/>
        </p:nvCxnSpPr>
        <p:spPr>
          <a:xfrm rot="10800000" flipH="1">
            <a:off x="2092577" y="4430238"/>
            <a:ext cx="889200" cy="3900"/>
          </a:xfrm>
          <a:prstGeom prst="straightConnector1">
            <a:avLst/>
          </a:prstGeom>
          <a:noFill/>
          <a:ln w="28575" cap="flat" cmpd="sng">
            <a:solidFill>
              <a:srgbClr val="CEB5DD"/>
            </a:solidFill>
            <a:prstDash val="solid"/>
            <a:round/>
            <a:headEnd type="none" w="med" len="med"/>
            <a:tailEnd type="none" w="med" len="med"/>
          </a:ln>
        </p:spPr>
      </p:cxnSp>
      <p:cxnSp>
        <p:nvCxnSpPr>
          <p:cNvPr id="93" name="Google Shape;93;p20"/>
          <p:cNvCxnSpPr/>
          <p:nvPr/>
        </p:nvCxnSpPr>
        <p:spPr>
          <a:xfrm rot="10800000" flipH="1">
            <a:off x="6187800" y="4430238"/>
            <a:ext cx="889200" cy="3900"/>
          </a:xfrm>
          <a:prstGeom prst="straightConnector1">
            <a:avLst/>
          </a:prstGeom>
          <a:noFill/>
          <a:ln w="28575" cap="flat" cmpd="sng">
            <a:solidFill>
              <a:srgbClr val="92C8D5"/>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3">
            <a:alphaModFix/>
          </a:blip>
          <a:srcRect l="-4108" r="4397"/>
          <a:stretch/>
        </p:blipFill>
        <p:spPr>
          <a:xfrm>
            <a:off x="-393544" y="-29325"/>
            <a:ext cx="9563085" cy="5202150"/>
          </a:xfrm>
          <a:prstGeom prst="rect">
            <a:avLst/>
          </a:prstGeom>
          <a:noFill/>
          <a:ln>
            <a:noFill/>
          </a:ln>
        </p:spPr>
      </p:pic>
      <p:sp>
        <p:nvSpPr>
          <p:cNvPr id="99" name="Google Shape;99;p21"/>
          <p:cNvSpPr txBox="1"/>
          <p:nvPr/>
        </p:nvSpPr>
        <p:spPr>
          <a:xfrm>
            <a:off x="192019" y="249300"/>
            <a:ext cx="8260800" cy="5079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800"/>
              </a:spcBef>
              <a:spcAft>
                <a:spcPts val="800"/>
              </a:spcAft>
              <a:buClr>
                <a:srgbClr val="000000"/>
              </a:buClr>
              <a:buSzPts val="2300"/>
              <a:buFont typeface="Arial"/>
              <a:buNone/>
            </a:pPr>
            <a:endParaRPr sz="2400" b="0" i="0" strike="noStrike" cap="none">
              <a:solidFill>
                <a:srgbClr val="FFFFFF"/>
              </a:solidFill>
              <a:latin typeface="Montserrat ExtraBold"/>
              <a:ea typeface="Montserrat ExtraBold"/>
              <a:cs typeface="Montserrat ExtraBold"/>
              <a:sym typeface="Montserrat ExtraBold"/>
            </a:endParaRPr>
          </a:p>
        </p:txBody>
      </p:sp>
      <p:sp>
        <p:nvSpPr>
          <p:cNvPr id="100" name="Google Shape;100;p21"/>
          <p:cNvSpPr/>
          <p:nvPr/>
        </p:nvSpPr>
        <p:spPr>
          <a:xfrm>
            <a:off x="5087681" y="528300"/>
            <a:ext cx="3199800" cy="1216200"/>
          </a:xfrm>
          <a:prstGeom prst="rect">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01" name="Google Shape;101;p21"/>
          <p:cNvSpPr/>
          <p:nvPr/>
        </p:nvSpPr>
        <p:spPr>
          <a:xfrm>
            <a:off x="5087681" y="1963688"/>
            <a:ext cx="3199800" cy="1216200"/>
          </a:xfrm>
          <a:prstGeom prst="rect">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02" name="Google Shape;102;p21"/>
          <p:cNvSpPr txBox="1"/>
          <p:nvPr/>
        </p:nvSpPr>
        <p:spPr>
          <a:xfrm>
            <a:off x="336225" y="471150"/>
            <a:ext cx="3705600" cy="1242900"/>
          </a:xfrm>
          <a:prstGeom prst="rect">
            <a:avLst/>
          </a:prstGeom>
          <a:noFill/>
          <a:ln>
            <a:noFill/>
          </a:ln>
        </p:spPr>
        <p:txBody>
          <a:bodyPr spcFirstLastPara="1" wrap="square" lIns="51425" tIns="51425" rIns="51425" bIns="5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 sz="3700">
                <a:solidFill>
                  <a:srgbClr val="FFFFFF"/>
                </a:solidFill>
                <a:latin typeface="Jost Black"/>
                <a:ea typeface="Jost Black"/>
                <a:cs typeface="Jost Black"/>
                <a:sym typeface="Jost Black"/>
              </a:rPr>
              <a:t>ECONOMIC</a:t>
            </a:r>
            <a:endParaRPr sz="3700">
              <a:solidFill>
                <a:srgbClr val="FFFFFF"/>
              </a:solidFill>
              <a:latin typeface="Jost Black"/>
              <a:ea typeface="Jost Black"/>
              <a:cs typeface="Jost Black"/>
              <a:sym typeface="Jost Black"/>
            </a:endParaRPr>
          </a:p>
          <a:p>
            <a:pPr marL="0" marR="0" lvl="0" indent="0" algn="l" rtl="0">
              <a:lnSpc>
                <a:spcPct val="100000"/>
              </a:lnSpc>
              <a:spcBef>
                <a:spcPts val="0"/>
              </a:spcBef>
              <a:spcAft>
                <a:spcPts val="0"/>
              </a:spcAft>
              <a:buClr>
                <a:srgbClr val="000000"/>
              </a:buClr>
              <a:buSzPts val="2200"/>
              <a:buFont typeface="Arial"/>
              <a:buNone/>
            </a:pPr>
            <a:r>
              <a:rPr lang="es" sz="3700">
                <a:solidFill>
                  <a:srgbClr val="FFFFFF"/>
                </a:solidFill>
                <a:latin typeface="Jost Black"/>
                <a:ea typeface="Jost Black"/>
                <a:cs typeface="Jost Black"/>
                <a:sym typeface="Jost Black"/>
              </a:rPr>
              <a:t>IMPACT</a:t>
            </a:r>
            <a:endParaRPr sz="3700">
              <a:solidFill>
                <a:srgbClr val="FFFFFF"/>
              </a:solidFill>
              <a:latin typeface="Jost Black"/>
              <a:ea typeface="Jost Black"/>
              <a:cs typeface="Jost Black"/>
              <a:sym typeface="Jost Black"/>
            </a:endParaRPr>
          </a:p>
        </p:txBody>
      </p:sp>
      <p:sp>
        <p:nvSpPr>
          <p:cNvPr id="103" name="Google Shape;103;p21"/>
          <p:cNvSpPr/>
          <p:nvPr/>
        </p:nvSpPr>
        <p:spPr>
          <a:xfrm>
            <a:off x="5087681" y="3399075"/>
            <a:ext cx="3199800" cy="1216200"/>
          </a:xfrm>
          <a:prstGeom prst="rect">
            <a:avLst/>
          </a:prstGeom>
          <a:noFill/>
          <a:ln w="9525"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sp>
        <p:nvSpPr>
          <p:cNvPr id="104" name="Google Shape;104;p21"/>
          <p:cNvSpPr txBox="1"/>
          <p:nvPr/>
        </p:nvSpPr>
        <p:spPr>
          <a:xfrm>
            <a:off x="5194688" y="678488"/>
            <a:ext cx="1581000" cy="9312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None/>
            </a:pPr>
            <a:r>
              <a:rPr lang="es" sz="3500">
                <a:solidFill>
                  <a:srgbClr val="FFFFFF"/>
                </a:solidFill>
                <a:latin typeface="Barlow Black"/>
                <a:ea typeface="Barlow Black"/>
                <a:cs typeface="Barlow Black"/>
                <a:sym typeface="Barlow Black"/>
              </a:rPr>
              <a:t>6.200 </a:t>
            </a:r>
            <a:endParaRPr sz="3500">
              <a:solidFill>
                <a:srgbClr val="FFFFFF"/>
              </a:solidFill>
              <a:latin typeface="Barlow Black"/>
              <a:ea typeface="Barlow Black"/>
              <a:cs typeface="Barlow Black"/>
              <a:sym typeface="Barlow Black"/>
            </a:endParaRPr>
          </a:p>
          <a:p>
            <a:pPr marL="0" lvl="0" indent="0" algn="l" rtl="0">
              <a:lnSpc>
                <a:spcPct val="100000"/>
              </a:lnSpc>
              <a:spcBef>
                <a:spcPts val="300"/>
              </a:spcBef>
              <a:spcAft>
                <a:spcPts val="300"/>
              </a:spcAft>
              <a:buNone/>
            </a:pPr>
            <a:r>
              <a:rPr lang="es">
                <a:solidFill>
                  <a:srgbClr val="FFFFFF"/>
                </a:solidFill>
                <a:latin typeface="Barlow Black"/>
                <a:ea typeface="Barlow Black"/>
                <a:cs typeface="Barlow Black"/>
                <a:sym typeface="Barlow Black"/>
              </a:rPr>
              <a:t>milions €</a:t>
            </a:r>
            <a:endParaRPr sz="1400">
              <a:solidFill>
                <a:srgbClr val="FFFFFF"/>
              </a:solidFill>
              <a:latin typeface="Barlow Black"/>
              <a:ea typeface="Barlow Black"/>
              <a:cs typeface="Barlow Black"/>
              <a:sym typeface="Barlow Black"/>
            </a:endParaRPr>
          </a:p>
        </p:txBody>
      </p:sp>
      <p:sp>
        <p:nvSpPr>
          <p:cNvPr id="105" name="Google Shape;105;p21"/>
          <p:cNvSpPr txBox="1"/>
          <p:nvPr/>
        </p:nvSpPr>
        <p:spPr>
          <a:xfrm>
            <a:off x="6765394" y="779925"/>
            <a:ext cx="1412100" cy="7482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100"/>
              </a:spcBef>
              <a:spcAft>
                <a:spcPts val="300"/>
              </a:spcAft>
              <a:buNone/>
            </a:pPr>
            <a:r>
              <a:rPr lang="es" sz="1200">
                <a:solidFill>
                  <a:srgbClr val="FFFFFF"/>
                </a:solidFill>
                <a:latin typeface="Barlow"/>
                <a:ea typeface="Barlow"/>
                <a:cs typeface="Barlow"/>
                <a:sym typeface="Barlow"/>
              </a:rPr>
              <a:t>lost annually due to fake data and counterfeit</a:t>
            </a:r>
            <a:endParaRPr sz="1200">
              <a:latin typeface="Barlow"/>
              <a:ea typeface="Barlow"/>
              <a:cs typeface="Barlow"/>
              <a:sym typeface="Barlow"/>
            </a:endParaRPr>
          </a:p>
        </p:txBody>
      </p:sp>
      <p:sp>
        <p:nvSpPr>
          <p:cNvPr id="106" name="Google Shape;106;p21"/>
          <p:cNvSpPr txBox="1"/>
          <p:nvPr/>
        </p:nvSpPr>
        <p:spPr>
          <a:xfrm>
            <a:off x="5194688" y="3549263"/>
            <a:ext cx="2250000" cy="9312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None/>
            </a:pPr>
            <a:r>
              <a:rPr lang="es" sz="3600">
                <a:solidFill>
                  <a:srgbClr val="FFFFFF"/>
                </a:solidFill>
                <a:latin typeface="Barlow Black"/>
                <a:ea typeface="Barlow Black"/>
                <a:cs typeface="Barlow Black"/>
                <a:sym typeface="Barlow Black"/>
              </a:rPr>
              <a:t>80%</a:t>
            </a:r>
            <a:r>
              <a:rPr lang="es" sz="2500">
                <a:solidFill>
                  <a:srgbClr val="FFFFFF"/>
                </a:solidFill>
                <a:latin typeface="Barlow Black"/>
                <a:ea typeface="Barlow Black"/>
                <a:cs typeface="Barlow Black"/>
                <a:sym typeface="Barlow Black"/>
              </a:rPr>
              <a:t> </a:t>
            </a:r>
            <a:endParaRPr sz="2500">
              <a:solidFill>
                <a:srgbClr val="FFFFFF"/>
              </a:solidFill>
              <a:latin typeface="Barlow Black"/>
              <a:ea typeface="Barlow Black"/>
              <a:cs typeface="Barlow Black"/>
              <a:sym typeface="Barlow Black"/>
            </a:endParaRPr>
          </a:p>
          <a:p>
            <a:pPr marL="0" lvl="0" indent="0" algn="l" rtl="0">
              <a:lnSpc>
                <a:spcPct val="100000"/>
              </a:lnSpc>
              <a:spcBef>
                <a:spcPts val="300"/>
              </a:spcBef>
              <a:spcAft>
                <a:spcPts val="300"/>
              </a:spcAft>
              <a:buNone/>
            </a:pPr>
            <a:r>
              <a:rPr lang="es" sz="1300">
                <a:solidFill>
                  <a:srgbClr val="FFFFFF"/>
                </a:solidFill>
                <a:latin typeface="Barlow Black"/>
                <a:ea typeface="Barlow Black"/>
                <a:cs typeface="Barlow Black"/>
                <a:sym typeface="Barlow Black"/>
              </a:rPr>
              <a:t>Spanish citizens</a:t>
            </a:r>
            <a:endParaRPr sz="1300">
              <a:latin typeface="Barlow"/>
              <a:ea typeface="Barlow"/>
              <a:cs typeface="Barlow"/>
              <a:sym typeface="Barlow"/>
            </a:endParaRPr>
          </a:p>
        </p:txBody>
      </p:sp>
      <p:sp>
        <p:nvSpPr>
          <p:cNvPr id="107" name="Google Shape;107;p21"/>
          <p:cNvSpPr txBox="1"/>
          <p:nvPr/>
        </p:nvSpPr>
        <p:spPr>
          <a:xfrm>
            <a:off x="6765394" y="3650700"/>
            <a:ext cx="1763700" cy="7482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200"/>
              </a:spcBef>
              <a:spcAft>
                <a:spcPts val="1200"/>
              </a:spcAft>
              <a:buNone/>
            </a:pPr>
            <a:r>
              <a:rPr lang="es" sz="1200">
                <a:solidFill>
                  <a:srgbClr val="FFFFFF"/>
                </a:solidFill>
                <a:latin typeface="Barlow"/>
                <a:ea typeface="Barlow"/>
                <a:cs typeface="Barlow"/>
                <a:sym typeface="Barlow"/>
              </a:rPr>
              <a:t>distrust public institutions' transparency</a:t>
            </a:r>
            <a:endParaRPr sz="1200">
              <a:solidFill>
                <a:srgbClr val="FFFFFF"/>
              </a:solidFill>
              <a:latin typeface="Barlow"/>
              <a:ea typeface="Barlow"/>
              <a:cs typeface="Barlow"/>
              <a:sym typeface="Barlow"/>
            </a:endParaRPr>
          </a:p>
        </p:txBody>
      </p:sp>
      <p:sp>
        <p:nvSpPr>
          <p:cNvPr id="108" name="Google Shape;108;p21"/>
          <p:cNvSpPr txBox="1"/>
          <p:nvPr/>
        </p:nvSpPr>
        <p:spPr>
          <a:xfrm>
            <a:off x="554475" y="2956200"/>
            <a:ext cx="3615600" cy="415500"/>
          </a:xfrm>
          <a:prstGeom prst="rect">
            <a:avLst/>
          </a:prstGeom>
          <a:noFill/>
          <a:ln>
            <a:noFill/>
          </a:ln>
        </p:spPr>
        <p:txBody>
          <a:bodyPr spcFirstLastPara="1" wrap="square" lIns="68575" tIns="68575" rIns="68575" bIns="68575" anchor="t" anchorCtr="0">
            <a:spAutoFit/>
          </a:bodyPr>
          <a:lstStyle/>
          <a:p>
            <a:pPr marL="0" marR="0" lvl="0" indent="0" algn="ctr" rtl="0">
              <a:lnSpc>
                <a:spcPct val="115000"/>
              </a:lnSpc>
              <a:spcBef>
                <a:spcPts val="1100"/>
              </a:spcBef>
              <a:spcAft>
                <a:spcPts val="300"/>
              </a:spcAft>
              <a:buClr>
                <a:srgbClr val="000000"/>
              </a:buClr>
              <a:buSzPts val="1700"/>
              <a:buFont typeface="Arial"/>
              <a:buNone/>
            </a:pPr>
            <a:r>
              <a:rPr lang="es" sz="1800" i="0" u="none" strike="noStrike" cap="none">
                <a:solidFill>
                  <a:srgbClr val="FFFFFF"/>
                </a:solidFill>
                <a:latin typeface="Barlow Black"/>
                <a:ea typeface="Barlow Black"/>
                <a:cs typeface="Barlow Black"/>
                <a:sym typeface="Barlow Black"/>
              </a:rPr>
              <a:t>Using AI and Blockchain</a:t>
            </a:r>
            <a:endParaRPr sz="1200" i="0" u="none" strike="noStrike" cap="none">
              <a:solidFill>
                <a:srgbClr val="FFFFFF"/>
              </a:solidFill>
              <a:latin typeface="Barlow Black"/>
              <a:ea typeface="Barlow Black"/>
              <a:cs typeface="Barlow Black"/>
              <a:sym typeface="Barlow Black"/>
            </a:endParaRPr>
          </a:p>
        </p:txBody>
      </p:sp>
      <p:sp>
        <p:nvSpPr>
          <p:cNvPr id="109" name="Google Shape;109;p21"/>
          <p:cNvSpPr txBox="1"/>
          <p:nvPr/>
        </p:nvSpPr>
        <p:spPr>
          <a:xfrm>
            <a:off x="554475" y="3278025"/>
            <a:ext cx="3615600" cy="1103700"/>
          </a:xfrm>
          <a:prstGeom prst="rect">
            <a:avLst/>
          </a:prstGeom>
          <a:noFill/>
          <a:ln>
            <a:noFill/>
          </a:ln>
        </p:spPr>
        <p:txBody>
          <a:bodyPr spcFirstLastPara="1" wrap="square" lIns="68575" tIns="68575" rIns="68575" bIns="68575" anchor="t" anchorCtr="0">
            <a:spAutoFit/>
          </a:bodyPr>
          <a:lstStyle/>
          <a:p>
            <a:pPr marL="0" lvl="0" indent="0" algn="ctr" rtl="0">
              <a:lnSpc>
                <a:spcPct val="115000"/>
              </a:lnSpc>
              <a:spcBef>
                <a:spcPts val="1100"/>
              </a:spcBef>
              <a:spcAft>
                <a:spcPts val="300"/>
              </a:spcAft>
              <a:buNone/>
            </a:pPr>
            <a:r>
              <a:rPr lang="es" sz="1900">
                <a:solidFill>
                  <a:srgbClr val="008FB1"/>
                </a:solidFill>
                <a:highlight>
                  <a:srgbClr val="92C8D5"/>
                </a:highlight>
                <a:latin typeface="Barlow Black"/>
                <a:ea typeface="Barlow Black"/>
                <a:cs typeface="Barlow Black"/>
                <a:sym typeface="Barlow Black"/>
              </a:rPr>
              <a:t>Reduce incidents with false data by 60% and increase operational efficiency by 30%</a:t>
            </a:r>
            <a:endParaRPr sz="1300" b="1">
              <a:solidFill>
                <a:srgbClr val="008FB1"/>
              </a:solidFill>
              <a:highlight>
                <a:srgbClr val="92C8D5"/>
              </a:highlight>
              <a:latin typeface="Barlow"/>
              <a:ea typeface="Barlow"/>
              <a:cs typeface="Barlow"/>
              <a:sym typeface="Barlow"/>
            </a:endParaRPr>
          </a:p>
        </p:txBody>
      </p:sp>
      <p:sp>
        <p:nvSpPr>
          <p:cNvPr id="110" name="Google Shape;110;p21"/>
          <p:cNvSpPr txBox="1"/>
          <p:nvPr/>
        </p:nvSpPr>
        <p:spPr>
          <a:xfrm>
            <a:off x="5196177" y="2106175"/>
            <a:ext cx="1832700" cy="931200"/>
          </a:xfrm>
          <a:prstGeom prst="rect">
            <a:avLst/>
          </a:prstGeom>
          <a:noFill/>
          <a:ln>
            <a:noFill/>
          </a:ln>
        </p:spPr>
        <p:txBody>
          <a:bodyPr spcFirstLastPara="1" wrap="square" lIns="68575" tIns="68575" rIns="68575" bIns="68575" anchor="t" anchorCtr="0">
            <a:spAutoFit/>
          </a:bodyPr>
          <a:lstStyle/>
          <a:p>
            <a:pPr marL="0" lvl="0" indent="0" algn="l" rtl="0">
              <a:lnSpc>
                <a:spcPct val="100000"/>
              </a:lnSpc>
              <a:spcBef>
                <a:spcPts val="0"/>
              </a:spcBef>
              <a:spcAft>
                <a:spcPts val="0"/>
              </a:spcAft>
              <a:buNone/>
            </a:pPr>
            <a:r>
              <a:rPr lang="es" sz="3500">
                <a:solidFill>
                  <a:srgbClr val="FFFFFF"/>
                </a:solidFill>
                <a:latin typeface="Barlow Black"/>
                <a:ea typeface="Barlow Black"/>
                <a:cs typeface="Barlow Black"/>
                <a:sym typeface="Barlow Black"/>
              </a:rPr>
              <a:t>90.000 </a:t>
            </a:r>
            <a:endParaRPr sz="3500">
              <a:solidFill>
                <a:srgbClr val="FFFFFF"/>
              </a:solidFill>
              <a:latin typeface="Barlow Black"/>
              <a:ea typeface="Barlow Black"/>
              <a:cs typeface="Barlow Black"/>
              <a:sym typeface="Barlow Black"/>
            </a:endParaRPr>
          </a:p>
          <a:p>
            <a:pPr marL="0" lvl="0" indent="0" algn="l" rtl="0">
              <a:lnSpc>
                <a:spcPct val="100000"/>
              </a:lnSpc>
              <a:spcBef>
                <a:spcPts val="300"/>
              </a:spcBef>
              <a:spcAft>
                <a:spcPts val="300"/>
              </a:spcAft>
              <a:buNone/>
            </a:pPr>
            <a:r>
              <a:rPr lang="es">
                <a:solidFill>
                  <a:srgbClr val="FFFFFF"/>
                </a:solidFill>
                <a:latin typeface="Barlow Black"/>
                <a:ea typeface="Barlow Black"/>
                <a:cs typeface="Barlow Black"/>
                <a:sym typeface="Barlow Black"/>
              </a:rPr>
              <a:t>milions €</a:t>
            </a:r>
            <a:endParaRPr sz="1400">
              <a:solidFill>
                <a:srgbClr val="FFFFFF"/>
              </a:solidFill>
              <a:latin typeface="Barlow Black"/>
              <a:ea typeface="Barlow Black"/>
              <a:cs typeface="Barlow Black"/>
              <a:sym typeface="Barlow Black"/>
            </a:endParaRPr>
          </a:p>
        </p:txBody>
      </p:sp>
      <p:sp>
        <p:nvSpPr>
          <p:cNvPr id="111" name="Google Shape;111;p21"/>
          <p:cNvSpPr txBox="1"/>
          <p:nvPr/>
        </p:nvSpPr>
        <p:spPr>
          <a:xfrm>
            <a:off x="6765394" y="2207613"/>
            <a:ext cx="1412100" cy="7482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100"/>
              </a:spcBef>
              <a:spcAft>
                <a:spcPts val="300"/>
              </a:spcAft>
              <a:buNone/>
            </a:pPr>
            <a:r>
              <a:rPr lang="es" sz="1200">
                <a:solidFill>
                  <a:srgbClr val="FFFFFF"/>
                </a:solidFill>
                <a:latin typeface="Barlow"/>
                <a:ea typeface="Barlow"/>
                <a:cs typeface="Barlow"/>
                <a:sym typeface="Barlow"/>
              </a:rPr>
              <a:t>lost annually due to fraud in public procurement</a:t>
            </a:r>
            <a:endParaRPr sz="1200">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p:nvPr/>
        </p:nvSpPr>
        <p:spPr>
          <a:xfrm>
            <a:off x="0" y="0"/>
            <a:ext cx="40452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7" name="Google Shape;117;p22"/>
          <p:cNvSpPr txBox="1"/>
          <p:nvPr/>
        </p:nvSpPr>
        <p:spPr>
          <a:xfrm>
            <a:off x="256050" y="485675"/>
            <a:ext cx="3734700" cy="12390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400"/>
              </a:spcBef>
              <a:spcAft>
                <a:spcPts val="400"/>
              </a:spcAft>
              <a:buNone/>
            </a:pPr>
            <a:r>
              <a:rPr lang="es" sz="2500">
                <a:solidFill>
                  <a:schemeClr val="dk2"/>
                </a:solidFill>
                <a:latin typeface="Jost Black"/>
                <a:ea typeface="Jost Black"/>
                <a:cs typeface="Jost Black"/>
                <a:sym typeface="Jost Black"/>
              </a:rPr>
              <a:t>ON-CHAIN DNS FOR THE NEW INTERNET</a:t>
            </a:r>
            <a:br>
              <a:rPr lang="es" sz="2500">
                <a:solidFill>
                  <a:srgbClr val="667034"/>
                </a:solidFill>
                <a:latin typeface="Barlow Black"/>
                <a:ea typeface="Barlow Black"/>
                <a:cs typeface="Barlow Black"/>
                <a:sym typeface="Barlow Black"/>
              </a:rPr>
            </a:br>
            <a:r>
              <a:rPr lang="es" b="1">
                <a:solidFill>
                  <a:srgbClr val="FFFFFF"/>
                </a:solidFill>
                <a:latin typeface="Jost"/>
                <a:ea typeface="Jost"/>
                <a:cs typeface="Jost"/>
                <a:sym typeface="Jost"/>
              </a:rPr>
              <a:t>The benefits of Blockchain and AI</a:t>
            </a:r>
            <a:endParaRPr b="1">
              <a:solidFill>
                <a:srgbClr val="FFFFFF"/>
              </a:solidFill>
              <a:latin typeface="Jost"/>
              <a:ea typeface="Jost"/>
              <a:cs typeface="Jost"/>
              <a:sym typeface="Jost"/>
            </a:endParaRPr>
          </a:p>
        </p:txBody>
      </p:sp>
      <p:sp>
        <p:nvSpPr>
          <p:cNvPr id="118" name="Google Shape;118;p22"/>
          <p:cNvSpPr txBox="1"/>
          <p:nvPr/>
        </p:nvSpPr>
        <p:spPr>
          <a:xfrm>
            <a:off x="261650" y="2383850"/>
            <a:ext cx="3384900" cy="1308300"/>
          </a:xfrm>
          <a:prstGeom prst="rect">
            <a:avLst/>
          </a:prstGeom>
          <a:noFill/>
          <a:ln>
            <a:noFill/>
          </a:ln>
        </p:spPr>
        <p:txBody>
          <a:bodyPr spcFirstLastPara="1" wrap="square" lIns="68575" tIns="68575" rIns="68575" bIns="68575" anchor="t" anchorCtr="0">
            <a:spAutoFit/>
          </a:bodyPr>
          <a:lstStyle/>
          <a:p>
            <a:pPr marL="0" lvl="0" indent="0" algn="l" rtl="0">
              <a:spcBef>
                <a:spcPts val="0"/>
              </a:spcBef>
              <a:spcAft>
                <a:spcPts val="0"/>
              </a:spcAft>
              <a:buNone/>
            </a:pPr>
            <a:r>
              <a:rPr lang="es" sz="1900">
                <a:solidFill>
                  <a:srgbClr val="5ABFAD"/>
                </a:solidFill>
                <a:latin typeface="Barlow"/>
                <a:ea typeface="Barlow"/>
                <a:cs typeface="Barlow"/>
                <a:sym typeface="Barlow"/>
              </a:rPr>
              <a:t>Organize, store, structure and verify real-world data in </a:t>
            </a:r>
            <a:r>
              <a:rPr lang="es" sz="1900" b="1">
                <a:solidFill>
                  <a:srgbClr val="5ABFAD"/>
                </a:solidFill>
                <a:latin typeface="Barlow"/>
                <a:ea typeface="Barlow"/>
                <a:cs typeface="Barlow"/>
                <a:sym typeface="Barlow"/>
              </a:rPr>
              <a:t>Web3</a:t>
            </a:r>
            <a:r>
              <a:rPr lang="es" sz="1900">
                <a:solidFill>
                  <a:srgbClr val="5ABFAD"/>
                </a:solidFill>
                <a:latin typeface="Barlow"/>
                <a:ea typeface="Barlow"/>
                <a:cs typeface="Barlow"/>
                <a:sym typeface="Barlow"/>
              </a:rPr>
              <a:t> </a:t>
            </a:r>
            <a:r>
              <a:rPr lang="es" sz="1900" b="1">
                <a:solidFill>
                  <a:srgbClr val="5ABFAD"/>
                </a:solidFill>
                <a:latin typeface="Barlow"/>
                <a:ea typeface="Barlow"/>
                <a:cs typeface="Barlow"/>
                <a:sym typeface="Barlow"/>
              </a:rPr>
              <a:t>storage</a:t>
            </a:r>
            <a:r>
              <a:rPr lang="es" sz="1900">
                <a:solidFill>
                  <a:srgbClr val="5ABFAD"/>
                </a:solidFill>
                <a:latin typeface="Barlow"/>
                <a:ea typeface="Barlow"/>
                <a:cs typeface="Barlow"/>
                <a:sym typeface="Barlow"/>
              </a:rPr>
              <a:t> with the innovative and decentralized </a:t>
            </a:r>
            <a:r>
              <a:rPr lang="es" sz="1900" b="1">
                <a:solidFill>
                  <a:srgbClr val="5ABFAD"/>
                </a:solidFill>
                <a:latin typeface="Barlow"/>
                <a:ea typeface="Barlow"/>
                <a:cs typeface="Barlow"/>
                <a:sym typeface="Barlow"/>
              </a:rPr>
              <a:t>DNS3</a:t>
            </a:r>
            <a:endParaRPr sz="2400">
              <a:solidFill>
                <a:srgbClr val="5ABFAD"/>
              </a:solidFill>
              <a:latin typeface="Barlow"/>
              <a:ea typeface="Barlow"/>
              <a:cs typeface="Barlow"/>
              <a:sym typeface="Barlow"/>
            </a:endParaRPr>
          </a:p>
        </p:txBody>
      </p:sp>
      <p:sp>
        <p:nvSpPr>
          <p:cNvPr id="119" name="Google Shape;119;p22"/>
          <p:cNvSpPr/>
          <p:nvPr/>
        </p:nvSpPr>
        <p:spPr>
          <a:xfrm>
            <a:off x="4622250" y="657841"/>
            <a:ext cx="1090500" cy="269700"/>
          </a:xfrm>
          <a:prstGeom prst="roundRect">
            <a:avLst>
              <a:gd name="adj" fmla="val 50000"/>
            </a:avLst>
          </a:prstGeom>
          <a:solidFill>
            <a:schemeClr val="lt1"/>
          </a:solidFill>
          <a:ln w="19050" cap="flat" cmpd="sng">
            <a:solidFill>
              <a:srgbClr val="92C8D5"/>
            </a:solidFill>
            <a:prstDash val="solid"/>
            <a:round/>
            <a:headEnd type="none" w="sm" len="sm"/>
            <a:tailEnd type="none" w="sm" len="sm"/>
          </a:ln>
          <a:effectLst>
            <a:outerShdw blurRad="128588" dist="28575" dir="5400000" algn="bl" rotWithShape="0">
              <a:srgbClr val="000000">
                <a:alpha val="3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latin typeface="Barlow"/>
                <a:ea typeface="Barlow"/>
                <a:cs typeface="Barlow"/>
                <a:sym typeface="Barlow"/>
              </a:rPr>
              <a:t>DNS</a:t>
            </a:r>
            <a:endParaRPr sz="1100">
              <a:latin typeface="Barlow"/>
              <a:ea typeface="Barlow"/>
              <a:cs typeface="Barlow"/>
              <a:sym typeface="Barlow"/>
            </a:endParaRPr>
          </a:p>
        </p:txBody>
      </p:sp>
      <p:sp>
        <p:nvSpPr>
          <p:cNvPr id="120" name="Google Shape;120;p22"/>
          <p:cNvSpPr/>
          <p:nvPr/>
        </p:nvSpPr>
        <p:spPr>
          <a:xfrm>
            <a:off x="4544250" y="1435882"/>
            <a:ext cx="1246500" cy="269700"/>
          </a:xfrm>
          <a:prstGeom prst="roundRect">
            <a:avLst>
              <a:gd name="adj" fmla="val 50000"/>
            </a:avLst>
          </a:prstGeom>
          <a:solidFill>
            <a:schemeClr val="lt1"/>
          </a:solidFill>
          <a:ln w="19050" cap="flat" cmpd="sng">
            <a:solidFill>
              <a:srgbClr val="92C8D5"/>
            </a:solidFill>
            <a:prstDash val="solid"/>
            <a:round/>
            <a:headEnd type="none" w="sm" len="sm"/>
            <a:tailEnd type="none" w="sm" len="sm"/>
          </a:ln>
          <a:effectLst>
            <a:outerShdw blurRad="128588" dist="28575" dir="5400000" algn="bl" rotWithShape="0">
              <a:srgbClr val="000000">
                <a:alpha val="3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latin typeface="Barlow"/>
                <a:ea typeface="Barlow"/>
                <a:cs typeface="Barlow"/>
                <a:sym typeface="Barlow"/>
              </a:rPr>
              <a:t>Server</a:t>
            </a:r>
            <a:endParaRPr sz="1100">
              <a:latin typeface="Barlow"/>
              <a:ea typeface="Barlow"/>
              <a:cs typeface="Barlow"/>
              <a:sym typeface="Barlow"/>
            </a:endParaRPr>
          </a:p>
        </p:txBody>
      </p:sp>
      <p:sp>
        <p:nvSpPr>
          <p:cNvPr id="121" name="Google Shape;121;p22"/>
          <p:cNvSpPr/>
          <p:nvPr/>
        </p:nvSpPr>
        <p:spPr>
          <a:xfrm>
            <a:off x="4492200" y="2290141"/>
            <a:ext cx="1350600" cy="314100"/>
          </a:xfrm>
          <a:prstGeom prst="roundRect">
            <a:avLst>
              <a:gd name="adj" fmla="val 50000"/>
            </a:avLst>
          </a:prstGeom>
          <a:solidFill>
            <a:srgbClr val="5ABFAD"/>
          </a:solidFill>
          <a:ln w="19050" cap="flat" cmpd="sng">
            <a:solidFill>
              <a:srgbClr val="008FB1"/>
            </a:solidFill>
            <a:prstDash val="solid"/>
            <a:round/>
            <a:headEnd type="none" w="sm" len="sm"/>
            <a:tailEnd type="none" w="sm" len="sm"/>
          </a:ln>
          <a:effectLst>
            <a:outerShdw blurRad="128588" dist="28575" dir="5400000" algn="bl" rotWithShape="0">
              <a:srgbClr val="000000">
                <a:alpha val="3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300">
                <a:latin typeface="Barlow SemiBold"/>
                <a:ea typeface="Barlow SemiBold"/>
                <a:cs typeface="Barlow SemiBold"/>
                <a:sym typeface="Barlow SemiBold"/>
              </a:rPr>
              <a:t>DNS3</a:t>
            </a:r>
            <a:endParaRPr sz="1300">
              <a:latin typeface="Barlow SemiBold"/>
              <a:ea typeface="Barlow SemiBold"/>
              <a:cs typeface="Barlow SemiBold"/>
              <a:sym typeface="Barlow SemiBold"/>
            </a:endParaRPr>
          </a:p>
        </p:txBody>
      </p:sp>
      <p:sp>
        <p:nvSpPr>
          <p:cNvPr id="122" name="Google Shape;122;p22"/>
          <p:cNvSpPr/>
          <p:nvPr/>
        </p:nvSpPr>
        <p:spPr>
          <a:xfrm>
            <a:off x="4554450" y="2997116"/>
            <a:ext cx="1226100" cy="469200"/>
          </a:xfrm>
          <a:prstGeom prst="roundRect">
            <a:avLst>
              <a:gd name="adj" fmla="val 50000"/>
            </a:avLst>
          </a:prstGeom>
          <a:solidFill>
            <a:srgbClr val="5ABFAD"/>
          </a:solidFill>
          <a:ln w="19050" cap="flat" cmpd="sng">
            <a:solidFill>
              <a:srgbClr val="008FB1"/>
            </a:solidFill>
            <a:prstDash val="solid"/>
            <a:round/>
            <a:headEnd type="none" w="sm" len="sm"/>
            <a:tailEnd type="none" w="sm" len="sm"/>
          </a:ln>
          <a:effectLst>
            <a:outerShdw blurRad="128588" dist="28575" dir="5400000" algn="bl" rotWithShape="0">
              <a:srgbClr val="000000">
                <a:alpha val="3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latin typeface="Barlow SemiBold"/>
                <a:ea typeface="Barlow SemiBold"/>
                <a:cs typeface="Barlow SemiBold"/>
                <a:sym typeface="Barlow SemiBold"/>
              </a:rPr>
              <a:t>Blockchain Registry</a:t>
            </a:r>
            <a:endParaRPr sz="1100">
              <a:latin typeface="Barlow SemiBold"/>
              <a:ea typeface="Barlow SemiBold"/>
              <a:cs typeface="Barlow SemiBold"/>
              <a:sym typeface="Barlow SemiBold"/>
            </a:endParaRPr>
          </a:p>
        </p:txBody>
      </p:sp>
      <p:sp>
        <p:nvSpPr>
          <p:cNvPr id="123" name="Google Shape;123;p22"/>
          <p:cNvSpPr/>
          <p:nvPr/>
        </p:nvSpPr>
        <p:spPr>
          <a:xfrm>
            <a:off x="4443900" y="3780416"/>
            <a:ext cx="1447200" cy="314100"/>
          </a:xfrm>
          <a:prstGeom prst="roundRect">
            <a:avLst>
              <a:gd name="adj" fmla="val 50000"/>
            </a:avLst>
          </a:prstGeom>
          <a:solidFill>
            <a:srgbClr val="5ABFAD"/>
          </a:solidFill>
          <a:ln w="19050" cap="flat" cmpd="sng">
            <a:solidFill>
              <a:srgbClr val="008FB1"/>
            </a:solidFill>
            <a:prstDash val="solid"/>
            <a:round/>
            <a:headEnd type="none" w="sm" len="sm"/>
            <a:tailEnd type="none" w="sm" len="sm"/>
          </a:ln>
          <a:effectLst>
            <a:outerShdw blurRad="128588" dist="28575" dir="5400000" algn="bl" rotWithShape="0">
              <a:srgbClr val="000000">
                <a:alpha val="3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 sz="1100">
                <a:latin typeface="Barlow SemiBold"/>
                <a:ea typeface="Barlow SemiBold"/>
                <a:cs typeface="Barlow SemiBold"/>
                <a:sym typeface="Barlow SemiBold"/>
              </a:rPr>
              <a:t>Verified Data</a:t>
            </a:r>
            <a:endParaRPr sz="1100">
              <a:latin typeface="Barlow SemiBold"/>
              <a:ea typeface="Barlow SemiBold"/>
              <a:cs typeface="Barlow SemiBold"/>
              <a:sym typeface="Barlow SemiBold"/>
            </a:endParaRPr>
          </a:p>
        </p:txBody>
      </p:sp>
      <p:sp>
        <p:nvSpPr>
          <p:cNvPr id="124" name="Google Shape;124;p22"/>
          <p:cNvSpPr txBox="1"/>
          <p:nvPr/>
        </p:nvSpPr>
        <p:spPr>
          <a:xfrm>
            <a:off x="6048600" y="2200266"/>
            <a:ext cx="2790600" cy="17193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400"/>
              </a:spcBef>
              <a:spcAft>
                <a:spcPts val="400"/>
              </a:spcAft>
              <a:buNone/>
            </a:pPr>
            <a:r>
              <a:rPr lang="es" sz="1300" b="1">
                <a:solidFill>
                  <a:schemeClr val="dk2"/>
                </a:solidFill>
                <a:latin typeface="Barlow"/>
                <a:ea typeface="Barlow"/>
                <a:cs typeface="Barlow"/>
                <a:sym typeface="Barlow"/>
              </a:rPr>
              <a:t>Context DNS3</a:t>
            </a:r>
            <a:r>
              <a:rPr lang="es" sz="1300">
                <a:solidFill>
                  <a:schemeClr val="dk2"/>
                </a:solidFill>
                <a:latin typeface="Barlow Medium"/>
                <a:ea typeface="Barlow Medium"/>
                <a:cs typeface="Barlow Medium"/>
                <a:sym typeface="Barlow Medium"/>
              </a:rPr>
              <a:t> enables granular data management and discovery within Web3, indexing content with deep semantic understanding to ensure models access accurate, up-to-date information through blockchain technology</a:t>
            </a:r>
            <a:endParaRPr sz="1300">
              <a:solidFill>
                <a:schemeClr val="dk2"/>
              </a:solidFill>
              <a:latin typeface="Barlow Medium"/>
              <a:ea typeface="Barlow Medium"/>
              <a:cs typeface="Barlow Medium"/>
              <a:sym typeface="Barlow Medium"/>
            </a:endParaRPr>
          </a:p>
        </p:txBody>
      </p:sp>
      <p:sp>
        <p:nvSpPr>
          <p:cNvPr id="125" name="Google Shape;125;p22"/>
          <p:cNvSpPr txBox="1"/>
          <p:nvPr/>
        </p:nvSpPr>
        <p:spPr>
          <a:xfrm>
            <a:off x="6048600" y="587050"/>
            <a:ext cx="2465100" cy="9606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400"/>
              </a:spcBef>
              <a:spcAft>
                <a:spcPts val="400"/>
              </a:spcAft>
              <a:buNone/>
            </a:pPr>
            <a:r>
              <a:rPr lang="es" sz="1200">
                <a:solidFill>
                  <a:srgbClr val="341E42"/>
                </a:solidFill>
                <a:latin typeface="Barlow"/>
                <a:ea typeface="Barlow"/>
                <a:cs typeface="Barlow"/>
                <a:sym typeface="Barlow"/>
              </a:rPr>
              <a:t>Traditional DNS focuses only on domains, not on individual documents, making it harder to find and access data</a:t>
            </a:r>
            <a:endParaRPr sz="1200">
              <a:solidFill>
                <a:srgbClr val="341E42"/>
              </a:solidFill>
              <a:latin typeface="Barlow"/>
              <a:ea typeface="Barlow"/>
              <a:cs typeface="Barlow"/>
              <a:sym typeface="Barlow"/>
            </a:endParaRPr>
          </a:p>
        </p:txBody>
      </p:sp>
      <p:cxnSp>
        <p:nvCxnSpPr>
          <p:cNvPr id="126" name="Google Shape;126;p22"/>
          <p:cNvCxnSpPr>
            <a:stCxn id="119" idx="2"/>
            <a:endCxn id="120" idx="0"/>
          </p:cNvCxnSpPr>
          <p:nvPr/>
        </p:nvCxnSpPr>
        <p:spPr>
          <a:xfrm>
            <a:off x="5167500" y="927541"/>
            <a:ext cx="0" cy="508200"/>
          </a:xfrm>
          <a:prstGeom prst="straightConnector1">
            <a:avLst/>
          </a:prstGeom>
          <a:noFill/>
          <a:ln w="9525" cap="flat" cmpd="sng">
            <a:solidFill>
              <a:srgbClr val="5A3471"/>
            </a:solidFill>
            <a:prstDash val="solid"/>
            <a:round/>
            <a:headEnd type="none" w="med" len="med"/>
            <a:tailEnd type="triangle" w="med" len="med"/>
          </a:ln>
        </p:spPr>
      </p:cxnSp>
      <p:cxnSp>
        <p:nvCxnSpPr>
          <p:cNvPr id="127" name="Google Shape;127;p22"/>
          <p:cNvCxnSpPr>
            <a:stCxn id="121" idx="2"/>
            <a:endCxn id="122" idx="0"/>
          </p:cNvCxnSpPr>
          <p:nvPr/>
        </p:nvCxnSpPr>
        <p:spPr>
          <a:xfrm>
            <a:off x="5167500" y="2604241"/>
            <a:ext cx="0" cy="393000"/>
          </a:xfrm>
          <a:prstGeom prst="straightConnector1">
            <a:avLst/>
          </a:prstGeom>
          <a:noFill/>
          <a:ln w="9525" cap="flat" cmpd="sng">
            <a:solidFill>
              <a:schemeClr val="dk1"/>
            </a:solidFill>
            <a:prstDash val="solid"/>
            <a:round/>
            <a:headEnd type="none" w="med" len="med"/>
            <a:tailEnd type="triangle" w="med" len="med"/>
          </a:ln>
        </p:spPr>
      </p:cxnSp>
      <p:cxnSp>
        <p:nvCxnSpPr>
          <p:cNvPr id="128" name="Google Shape;128;p22"/>
          <p:cNvCxnSpPr>
            <a:stCxn id="122" idx="2"/>
            <a:endCxn id="123" idx="0"/>
          </p:cNvCxnSpPr>
          <p:nvPr/>
        </p:nvCxnSpPr>
        <p:spPr>
          <a:xfrm>
            <a:off x="5167500" y="3466316"/>
            <a:ext cx="0" cy="314100"/>
          </a:xfrm>
          <a:prstGeom prst="straightConnector1">
            <a:avLst/>
          </a:prstGeom>
          <a:noFill/>
          <a:ln w="9525" cap="flat" cmpd="sng">
            <a:solidFill>
              <a:schemeClr val="dk1"/>
            </a:solidFill>
            <a:prstDash val="solid"/>
            <a:round/>
            <a:headEnd type="none" w="med" len="med"/>
            <a:tailEnd type="triangle" w="med" len="med"/>
          </a:ln>
        </p:spPr>
      </p:cxnSp>
      <p:pic>
        <p:nvPicPr>
          <p:cNvPr id="129" name="Google Shape;129;p22"/>
          <p:cNvPicPr preferRelativeResize="0"/>
          <p:nvPr/>
        </p:nvPicPr>
        <p:blipFill>
          <a:blip r:embed="rId3">
            <a:alphaModFix/>
          </a:blip>
          <a:stretch>
            <a:fillRect/>
          </a:stretch>
        </p:blipFill>
        <p:spPr>
          <a:xfrm>
            <a:off x="5178650" y="4408616"/>
            <a:ext cx="393000" cy="393000"/>
          </a:xfrm>
          <a:prstGeom prst="rect">
            <a:avLst/>
          </a:prstGeom>
          <a:noFill/>
          <a:ln>
            <a:noFill/>
          </a:ln>
        </p:spPr>
      </p:pic>
      <p:pic>
        <p:nvPicPr>
          <p:cNvPr id="130" name="Google Shape;130;p22"/>
          <p:cNvPicPr preferRelativeResize="0"/>
          <p:nvPr/>
        </p:nvPicPr>
        <p:blipFill>
          <a:blip r:embed="rId3">
            <a:alphaModFix/>
          </a:blip>
          <a:stretch>
            <a:fillRect/>
          </a:stretch>
        </p:blipFill>
        <p:spPr>
          <a:xfrm>
            <a:off x="5814900" y="4244016"/>
            <a:ext cx="393000" cy="393000"/>
          </a:xfrm>
          <a:prstGeom prst="rect">
            <a:avLst/>
          </a:prstGeom>
          <a:noFill/>
          <a:ln>
            <a:noFill/>
          </a:ln>
        </p:spPr>
      </p:pic>
      <p:pic>
        <p:nvPicPr>
          <p:cNvPr id="131" name="Google Shape;131;p22"/>
          <p:cNvPicPr preferRelativeResize="0"/>
          <p:nvPr/>
        </p:nvPicPr>
        <p:blipFill>
          <a:blip r:embed="rId3">
            <a:alphaModFix/>
          </a:blip>
          <a:stretch>
            <a:fillRect/>
          </a:stretch>
        </p:blipFill>
        <p:spPr>
          <a:xfrm>
            <a:off x="4395500" y="4344691"/>
            <a:ext cx="393000" cy="393000"/>
          </a:xfrm>
          <a:prstGeom prst="rect">
            <a:avLst/>
          </a:prstGeom>
          <a:noFill/>
          <a:ln>
            <a:noFill/>
          </a:ln>
        </p:spPr>
      </p:pic>
      <p:cxnSp>
        <p:nvCxnSpPr>
          <p:cNvPr id="132" name="Google Shape;132;p22"/>
          <p:cNvCxnSpPr>
            <a:stCxn id="123" idx="2"/>
            <a:endCxn id="129" idx="0"/>
          </p:cNvCxnSpPr>
          <p:nvPr/>
        </p:nvCxnSpPr>
        <p:spPr>
          <a:xfrm>
            <a:off x="5167500" y="4094516"/>
            <a:ext cx="207600" cy="314100"/>
          </a:xfrm>
          <a:prstGeom prst="straightConnector1">
            <a:avLst/>
          </a:prstGeom>
          <a:noFill/>
          <a:ln w="9525" cap="flat" cmpd="sng">
            <a:solidFill>
              <a:schemeClr val="dk1"/>
            </a:solidFill>
            <a:prstDash val="solid"/>
            <a:round/>
            <a:headEnd type="none" w="med" len="med"/>
            <a:tailEnd type="triangle" w="med" len="med"/>
          </a:ln>
        </p:spPr>
      </p:cxnSp>
      <p:cxnSp>
        <p:nvCxnSpPr>
          <p:cNvPr id="133" name="Google Shape;133;p22"/>
          <p:cNvCxnSpPr>
            <a:stCxn id="123" idx="2"/>
            <a:endCxn id="131" idx="3"/>
          </p:cNvCxnSpPr>
          <p:nvPr/>
        </p:nvCxnSpPr>
        <p:spPr>
          <a:xfrm flipH="1">
            <a:off x="4788600" y="4094516"/>
            <a:ext cx="378900" cy="446700"/>
          </a:xfrm>
          <a:prstGeom prst="straightConnector1">
            <a:avLst/>
          </a:prstGeom>
          <a:noFill/>
          <a:ln w="9525" cap="flat" cmpd="sng">
            <a:solidFill>
              <a:schemeClr val="dk1"/>
            </a:solidFill>
            <a:prstDash val="solid"/>
            <a:round/>
            <a:headEnd type="none" w="med" len="med"/>
            <a:tailEnd type="triangle" w="med" len="med"/>
          </a:ln>
        </p:spPr>
      </p:cxnSp>
      <p:cxnSp>
        <p:nvCxnSpPr>
          <p:cNvPr id="134" name="Google Shape;134;p22"/>
          <p:cNvCxnSpPr>
            <a:stCxn id="129" idx="1"/>
            <a:endCxn id="131" idx="3"/>
          </p:cNvCxnSpPr>
          <p:nvPr/>
        </p:nvCxnSpPr>
        <p:spPr>
          <a:xfrm rot="10800000">
            <a:off x="4788350" y="4541216"/>
            <a:ext cx="390300" cy="63900"/>
          </a:xfrm>
          <a:prstGeom prst="straightConnector1">
            <a:avLst/>
          </a:prstGeom>
          <a:noFill/>
          <a:ln w="9525" cap="flat" cmpd="sng">
            <a:solidFill>
              <a:schemeClr val="dk1"/>
            </a:solidFill>
            <a:prstDash val="solid"/>
            <a:round/>
            <a:headEnd type="none" w="med" len="med"/>
            <a:tailEnd type="triangle" w="med" len="med"/>
          </a:ln>
        </p:spPr>
      </p:cxnSp>
      <p:cxnSp>
        <p:nvCxnSpPr>
          <p:cNvPr id="135" name="Google Shape;135;p22"/>
          <p:cNvCxnSpPr>
            <a:stCxn id="130" idx="1"/>
            <a:endCxn id="129" idx="3"/>
          </p:cNvCxnSpPr>
          <p:nvPr/>
        </p:nvCxnSpPr>
        <p:spPr>
          <a:xfrm flipH="1">
            <a:off x="5571600" y="4440516"/>
            <a:ext cx="243300" cy="164700"/>
          </a:xfrm>
          <a:prstGeom prst="straightConnector1">
            <a:avLst/>
          </a:prstGeom>
          <a:noFill/>
          <a:ln w="9525" cap="flat" cmpd="sng">
            <a:solidFill>
              <a:schemeClr val="dk1"/>
            </a:solidFill>
            <a:prstDash val="solid"/>
            <a:round/>
            <a:headEnd type="none" w="med" len="med"/>
            <a:tailEnd type="triangle" w="med" len="med"/>
          </a:ln>
        </p:spPr>
      </p:cxnSp>
      <p:sp>
        <p:nvSpPr>
          <p:cNvPr id="136" name="Google Shape;136;p22"/>
          <p:cNvSpPr txBox="1"/>
          <p:nvPr/>
        </p:nvSpPr>
        <p:spPr>
          <a:xfrm>
            <a:off x="4339800" y="2615325"/>
            <a:ext cx="612900" cy="277200"/>
          </a:xfrm>
          <a:prstGeom prst="rect">
            <a:avLst/>
          </a:prstGeom>
          <a:noFill/>
          <a:ln>
            <a:noFill/>
          </a:ln>
        </p:spPr>
        <p:txBody>
          <a:bodyPr spcFirstLastPara="1" wrap="square" lIns="68575" tIns="68575" rIns="68575" bIns="68575" anchor="t" anchorCtr="0">
            <a:spAutoFit/>
          </a:bodyPr>
          <a:lstStyle/>
          <a:p>
            <a:pPr marL="0" lvl="0" indent="0" algn="l" rtl="0">
              <a:lnSpc>
                <a:spcPct val="115000"/>
              </a:lnSpc>
              <a:spcBef>
                <a:spcPts val="1400"/>
              </a:spcBef>
              <a:spcAft>
                <a:spcPts val="400"/>
              </a:spcAft>
              <a:buNone/>
            </a:pPr>
            <a:r>
              <a:rPr lang="es" sz="900">
                <a:solidFill>
                  <a:schemeClr val="dk1"/>
                </a:solidFill>
                <a:latin typeface="Barlow Black"/>
                <a:ea typeface="Barlow Black"/>
                <a:cs typeface="Barlow Black"/>
                <a:sym typeface="Barlow Black"/>
              </a:rPr>
              <a:t>.madrid</a:t>
            </a:r>
            <a:endParaRPr sz="900">
              <a:solidFill>
                <a:schemeClr val="dk1"/>
              </a:solidFill>
              <a:latin typeface="Barlow Black"/>
              <a:ea typeface="Barlow Black"/>
              <a:cs typeface="Barlow Black"/>
              <a:sym typeface="Barlow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p:nvPr/>
        </p:nvSpPr>
        <p:spPr>
          <a:xfrm>
            <a:off x="306225" y="3806875"/>
            <a:ext cx="7282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Barlow"/>
              <a:ea typeface="Barlow"/>
              <a:cs typeface="Barlow"/>
              <a:sym typeface="Barlow"/>
            </a:endParaRPr>
          </a:p>
          <a:p>
            <a:pPr marL="0" lvl="0" indent="0" algn="l" rtl="0">
              <a:spcBef>
                <a:spcPts val="0"/>
              </a:spcBef>
              <a:spcAft>
                <a:spcPts val="0"/>
              </a:spcAft>
              <a:buNone/>
            </a:pPr>
            <a:endParaRPr sz="1100">
              <a:latin typeface="Barlow"/>
              <a:ea typeface="Barlow"/>
              <a:cs typeface="Barlow"/>
              <a:sym typeface="Barlow"/>
            </a:endParaRPr>
          </a:p>
        </p:txBody>
      </p:sp>
      <p:pic>
        <p:nvPicPr>
          <p:cNvPr id="142" name="Google Shape;142;p23"/>
          <p:cNvPicPr preferRelativeResize="0"/>
          <p:nvPr/>
        </p:nvPicPr>
        <p:blipFill rotWithShape="1">
          <a:blip r:embed="rId3">
            <a:alphaModFix/>
          </a:blip>
          <a:srcRect l="5490"/>
          <a:stretch/>
        </p:blipFill>
        <p:spPr>
          <a:xfrm>
            <a:off x="4379675" y="-88850"/>
            <a:ext cx="7413375" cy="5225050"/>
          </a:xfrm>
          <a:prstGeom prst="rect">
            <a:avLst/>
          </a:prstGeom>
          <a:noFill/>
          <a:ln>
            <a:noFill/>
          </a:ln>
        </p:spPr>
      </p:pic>
      <p:sp>
        <p:nvSpPr>
          <p:cNvPr id="143" name="Google Shape;143;p23"/>
          <p:cNvSpPr/>
          <p:nvPr/>
        </p:nvSpPr>
        <p:spPr>
          <a:xfrm>
            <a:off x="4968975" y="-195500"/>
            <a:ext cx="9564000" cy="6342000"/>
          </a:xfrm>
          <a:prstGeom prst="rect">
            <a:avLst/>
          </a:prstGeom>
          <a:solidFill>
            <a:srgbClr val="182959">
              <a:alpha val="462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4" name="Google Shape;144;p23"/>
          <p:cNvSpPr/>
          <p:nvPr/>
        </p:nvSpPr>
        <p:spPr>
          <a:xfrm>
            <a:off x="4724388" y="-1505034"/>
            <a:ext cx="3111550" cy="8309675"/>
          </a:xfrm>
          <a:custGeom>
            <a:avLst/>
            <a:gdLst/>
            <a:ahLst/>
            <a:cxnLst/>
            <a:rect l="l" t="t" r="r" b="b"/>
            <a:pathLst>
              <a:path w="124462" h="332387" extrusionOk="0">
                <a:moveTo>
                  <a:pt x="124452" y="45496"/>
                </a:moveTo>
                <a:cubicBezTo>
                  <a:pt x="125562" y="65214"/>
                  <a:pt x="26284" y="95961"/>
                  <a:pt x="24831" y="135732"/>
                </a:cubicBezTo>
                <a:cubicBezTo>
                  <a:pt x="23378" y="175503"/>
                  <a:pt x="118294" y="254489"/>
                  <a:pt x="115736" y="284122"/>
                </a:cubicBezTo>
                <a:cubicBezTo>
                  <a:pt x="113178" y="313755"/>
                  <a:pt x="25745" y="357982"/>
                  <a:pt x="9484" y="313532"/>
                </a:cubicBezTo>
                <a:cubicBezTo>
                  <a:pt x="-6776" y="269082"/>
                  <a:pt x="-988" y="62095"/>
                  <a:pt x="18173" y="17422"/>
                </a:cubicBezTo>
                <a:cubicBezTo>
                  <a:pt x="37334" y="-27251"/>
                  <a:pt x="123342" y="25778"/>
                  <a:pt x="124452" y="45496"/>
                </a:cubicBezTo>
                <a:close/>
              </a:path>
            </a:pathLst>
          </a:custGeom>
          <a:solidFill>
            <a:srgbClr val="FFFFFF"/>
          </a:solidFill>
          <a:ln w="28575" cap="flat" cmpd="sng">
            <a:solidFill>
              <a:schemeClr val="dk2"/>
            </a:solidFill>
            <a:prstDash val="solid"/>
            <a:round/>
            <a:headEnd type="none" w="med" len="med"/>
            <a:tailEnd type="none" w="med" len="med"/>
          </a:ln>
        </p:spPr>
        <p:txBody>
          <a:bodyPr/>
          <a:lstStyle/>
          <a:p>
            <a:endParaRPr lang="en-GB"/>
          </a:p>
        </p:txBody>
      </p:sp>
      <p:sp>
        <p:nvSpPr>
          <p:cNvPr id="145" name="Google Shape;145;p23"/>
          <p:cNvSpPr/>
          <p:nvPr/>
        </p:nvSpPr>
        <p:spPr>
          <a:xfrm>
            <a:off x="4339400" y="-1036050"/>
            <a:ext cx="768600" cy="7335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6" name="Google Shape;146;p23"/>
          <p:cNvSpPr txBox="1"/>
          <p:nvPr/>
        </p:nvSpPr>
        <p:spPr>
          <a:xfrm>
            <a:off x="285475" y="1707489"/>
            <a:ext cx="4929600" cy="306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300">
                <a:solidFill>
                  <a:schemeClr val="lt2"/>
                </a:solidFill>
                <a:latin typeface="Barlow"/>
                <a:ea typeface="Barlow"/>
                <a:cs typeface="Barlow"/>
                <a:sym typeface="Barlow"/>
              </a:rPr>
              <a:t>We are creating a decentralized .madrid domain within the onchain DNS3. </a:t>
            </a:r>
            <a:r>
              <a:rPr lang="es" sz="1300" b="1">
                <a:solidFill>
                  <a:schemeClr val="lt2"/>
                </a:solidFill>
                <a:latin typeface="Barlow"/>
                <a:ea typeface="Barlow"/>
                <a:cs typeface="Barlow"/>
                <a:sym typeface="Barlow"/>
              </a:rPr>
              <a:t>This innovative solution will empower Madrid to offer a transparent, secure, and decentralized digital identity for public services</a:t>
            </a:r>
            <a:r>
              <a:rPr lang="es" sz="1300">
                <a:solidFill>
                  <a:schemeClr val="lt2"/>
                </a:solidFill>
                <a:latin typeface="Barlow"/>
                <a:ea typeface="Barlow"/>
                <a:cs typeface="Barlow"/>
                <a:sym typeface="Barlow"/>
              </a:rPr>
              <a:t>. By removing centralized control, the .madrid domain will ensure true ownership of data, enhance transparency, and provide resilient infrastructure against censorship and data breaches.</a:t>
            </a:r>
            <a:r>
              <a:rPr lang="es" sz="1300" b="1">
                <a:solidFill>
                  <a:schemeClr val="lt2"/>
                </a:solidFill>
                <a:latin typeface="Barlow"/>
                <a:ea typeface="Barlow"/>
                <a:cs typeface="Barlow"/>
                <a:sym typeface="Barlow"/>
              </a:rPr>
              <a:t>The creation and curation of these domains will be governed by a future Decentralized Autonomous Organization (DAO)</a:t>
            </a:r>
            <a:r>
              <a:rPr lang="es" sz="1300">
                <a:solidFill>
                  <a:schemeClr val="lt2"/>
                </a:solidFill>
                <a:latin typeface="Barlow"/>
                <a:ea typeface="Barlow"/>
                <a:cs typeface="Barlow"/>
                <a:sym typeface="Barlow"/>
              </a:rPr>
              <a:t>, ensuring democratic oversight and community-driven management. </a:t>
            </a:r>
            <a:endParaRPr sz="1300">
              <a:solidFill>
                <a:schemeClr val="lt2"/>
              </a:solidFill>
              <a:latin typeface="Barlow"/>
              <a:ea typeface="Barlow"/>
              <a:cs typeface="Barlow"/>
              <a:sym typeface="Barlow"/>
            </a:endParaRPr>
          </a:p>
          <a:p>
            <a:pPr marL="0" lvl="0" indent="0" algn="l" rtl="0">
              <a:lnSpc>
                <a:spcPct val="115000"/>
              </a:lnSpc>
              <a:spcBef>
                <a:spcPts val="1200"/>
              </a:spcBef>
              <a:spcAft>
                <a:spcPts val="1200"/>
              </a:spcAft>
              <a:buNone/>
            </a:pPr>
            <a:r>
              <a:rPr lang="es" sz="1300">
                <a:solidFill>
                  <a:schemeClr val="lt2"/>
                </a:solidFill>
                <a:latin typeface="Barlow"/>
                <a:ea typeface="Barlow"/>
                <a:cs typeface="Barlow"/>
                <a:sym typeface="Barlow"/>
              </a:rPr>
              <a:t>This will not only modernize Madrid’s digital presence but also align it with the principles of Web3, creating a trust-based ecosystem for citizens, businesses, and public institutions.</a:t>
            </a:r>
            <a:endParaRPr sz="1300">
              <a:solidFill>
                <a:schemeClr val="lt2"/>
              </a:solidFill>
              <a:latin typeface="Barlow"/>
              <a:ea typeface="Barlow"/>
              <a:cs typeface="Barlow"/>
              <a:sym typeface="Barlow"/>
            </a:endParaRPr>
          </a:p>
        </p:txBody>
      </p:sp>
      <p:sp>
        <p:nvSpPr>
          <p:cNvPr id="147" name="Google Shape;147;p23"/>
          <p:cNvSpPr txBox="1"/>
          <p:nvPr/>
        </p:nvSpPr>
        <p:spPr>
          <a:xfrm>
            <a:off x="306325" y="306450"/>
            <a:ext cx="5524500" cy="1385400"/>
          </a:xfrm>
          <a:prstGeom prst="rect">
            <a:avLst/>
          </a:prstGeom>
          <a:noFill/>
          <a:ln>
            <a:noFill/>
          </a:ln>
        </p:spPr>
        <p:txBody>
          <a:bodyPr spcFirstLastPara="1" wrap="square" lIns="68575" tIns="68575" rIns="68575" bIns="68575" anchor="t" anchorCtr="0">
            <a:spAutoFit/>
          </a:bodyPr>
          <a:lstStyle/>
          <a:p>
            <a:pPr marL="0" lvl="0" indent="0" algn="l" rtl="0">
              <a:spcBef>
                <a:spcPts val="800"/>
              </a:spcBef>
              <a:spcAft>
                <a:spcPts val="800"/>
              </a:spcAft>
              <a:buClr>
                <a:srgbClr val="000000"/>
              </a:buClr>
              <a:buSzPts val="2300"/>
              <a:buFont typeface="Arial"/>
              <a:buNone/>
            </a:pPr>
            <a:r>
              <a:rPr lang="es" sz="2700">
                <a:solidFill>
                  <a:schemeClr val="dk1"/>
                </a:solidFill>
                <a:latin typeface="Jost Black"/>
                <a:ea typeface="Jost Black"/>
                <a:cs typeface="Jost Black"/>
                <a:sym typeface="Jost Black"/>
              </a:rPr>
              <a:t>INTRODUCING A  DECENTRALIZED AND GLOBAL </a:t>
            </a:r>
            <a:r>
              <a:rPr lang="es" sz="2700">
                <a:solidFill>
                  <a:srgbClr val="5ABFAD"/>
                </a:solidFill>
                <a:latin typeface="Jost Black"/>
                <a:ea typeface="Jost Black"/>
                <a:cs typeface="Jost Black"/>
                <a:sym typeface="Jost Black"/>
              </a:rPr>
              <a:t>.madrid DOMAIN</a:t>
            </a:r>
            <a:endParaRPr sz="2700">
              <a:solidFill>
                <a:srgbClr val="5ABFAD"/>
              </a:solidFill>
              <a:latin typeface="Jost Black"/>
              <a:ea typeface="Jost Black"/>
              <a:cs typeface="Jost Black"/>
              <a:sym typeface="Jost Black"/>
            </a:endParaRPr>
          </a:p>
        </p:txBody>
      </p:sp>
      <p:cxnSp>
        <p:nvCxnSpPr>
          <p:cNvPr id="148" name="Google Shape;148;p23"/>
          <p:cNvCxnSpPr/>
          <p:nvPr/>
        </p:nvCxnSpPr>
        <p:spPr>
          <a:xfrm flipH="1">
            <a:off x="259125" y="1816612"/>
            <a:ext cx="3600" cy="30801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p:nvPr/>
        </p:nvSpPr>
        <p:spPr>
          <a:xfrm>
            <a:off x="-150" y="1685925"/>
            <a:ext cx="9144000" cy="4211700"/>
          </a:xfrm>
          <a:prstGeom prst="rect">
            <a:avLst/>
          </a:prstGeom>
          <a:gradFill>
            <a:gsLst>
              <a:gs pos="0">
                <a:srgbClr val="FFFFFF"/>
              </a:gs>
              <a:gs pos="65000">
                <a:srgbClr val="EEF3FF"/>
              </a:gs>
              <a:gs pos="100000">
                <a:srgbClr val="5ABFAD">
                  <a:alpha val="58039"/>
                </a:srgbClr>
              </a:gs>
            </a:gsLst>
            <a:lin ang="5400700"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rgbClr val="1C1B4B"/>
              </a:solidFill>
              <a:latin typeface="Montserrat"/>
              <a:ea typeface="Montserrat"/>
              <a:cs typeface="Montserrat"/>
              <a:sym typeface="Montserrat"/>
            </a:endParaRPr>
          </a:p>
        </p:txBody>
      </p:sp>
      <p:sp>
        <p:nvSpPr>
          <p:cNvPr id="154" name="Google Shape;154;p24"/>
          <p:cNvSpPr/>
          <p:nvPr/>
        </p:nvSpPr>
        <p:spPr>
          <a:xfrm>
            <a:off x="339725" y="3067865"/>
            <a:ext cx="2601300" cy="1710000"/>
          </a:xfrm>
          <a:prstGeom prst="roundRect">
            <a:avLst>
              <a:gd name="adj" fmla="val 11766"/>
            </a:avLst>
          </a:prstGeom>
          <a:noFill/>
          <a:ln w="9525"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endParaRPr sz="900">
              <a:latin typeface="Merriweather"/>
              <a:ea typeface="Merriweather"/>
              <a:cs typeface="Merriweather"/>
              <a:sym typeface="Merriweather"/>
            </a:endParaRPr>
          </a:p>
        </p:txBody>
      </p:sp>
      <p:sp>
        <p:nvSpPr>
          <p:cNvPr id="155" name="Google Shape;155;p24"/>
          <p:cNvSpPr txBox="1"/>
          <p:nvPr/>
        </p:nvSpPr>
        <p:spPr>
          <a:xfrm>
            <a:off x="402650" y="3130800"/>
            <a:ext cx="2549400" cy="122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000">
                <a:solidFill>
                  <a:schemeClr val="lt2"/>
                </a:solidFill>
                <a:latin typeface="Barlow"/>
                <a:ea typeface="Barlow"/>
                <a:cs typeface="Barlow"/>
                <a:sym typeface="Barlow"/>
              </a:rPr>
              <a:t>Enhance the traceability of government processes and public services, </a:t>
            </a:r>
            <a:r>
              <a:rPr lang="es" sz="1000" b="1">
                <a:solidFill>
                  <a:schemeClr val="lt2"/>
                </a:solidFill>
                <a:latin typeface="Barlow"/>
                <a:ea typeface="Barlow"/>
                <a:cs typeface="Barlow"/>
                <a:sym typeface="Barlow"/>
              </a:rPr>
              <a:t>increasing trust and transparency</a:t>
            </a:r>
            <a:r>
              <a:rPr lang="es" sz="1000">
                <a:solidFill>
                  <a:schemeClr val="lt2"/>
                </a:solidFill>
                <a:latin typeface="Barlow"/>
                <a:ea typeface="Barlow"/>
                <a:cs typeface="Barlow"/>
                <a:sym typeface="Barlow"/>
              </a:rPr>
              <a:t>. Tracking the progress of projects in real-time ensures accountability and reduces the risk of mismanagement.</a:t>
            </a:r>
            <a:endParaRPr sz="1000">
              <a:solidFill>
                <a:schemeClr val="lt2"/>
              </a:solidFill>
              <a:latin typeface="Barlow"/>
              <a:ea typeface="Barlow"/>
              <a:cs typeface="Barlow"/>
              <a:sym typeface="Barlow"/>
            </a:endParaRPr>
          </a:p>
        </p:txBody>
      </p:sp>
      <p:sp>
        <p:nvSpPr>
          <p:cNvPr id="156" name="Google Shape;156;p24"/>
          <p:cNvSpPr txBox="1"/>
          <p:nvPr/>
        </p:nvSpPr>
        <p:spPr>
          <a:xfrm>
            <a:off x="339750" y="347200"/>
            <a:ext cx="8246100" cy="554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800"/>
              </a:spcBef>
              <a:spcAft>
                <a:spcPts val="800"/>
              </a:spcAft>
              <a:buClr>
                <a:srgbClr val="000000"/>
              </a:buClr>
              <a:buSzPts val="2300"/>
              <a:buFont typeface="Arial"/>
              <a:buNone/>
            </a:pPr>
            <a:r>
              <a:rPr lang="es" sz="2700">
                <a:solidFill>
                  <a:srgbClr val="1C1B4B"/>
                </a:solidFill>
                <a:latin typeface="Jost Black"/>
                <a:ea typeface="Jost Black"/>
                <a:cs typeface="Jost Black"/>
                <a:sym typeface="Jost Black"/>
              </a:rPr>
              <a:t>UNLOCKING THE FUTURE OF </a:t>
            </a:r>
            <a:r>
              <a:rPr lang="es" sz="2700">
                <a:solidFill>
                  <a:schemeClr val="dk2"/>
                </a:solidFill>
                <a:latin typeface="Jost Black"/>
                <a:ea typeface="Jost Black"/>
                <a:cs typeface="Jost Black"/>
                <a:sym typeface="Jost Black"/>
              </a:rPr>
              <a:t>PUBLIC DATA</a:t>
            </a:r>
            <a:endParaRPr sz="2700" i="0" u="none" strike="noStrike" cap="none">
              <a:solidFill>
                <a:schemeClr val="dk2"/>
              </a:solidFill>
              <a:latin typeface="Jost Black"/>
              <a:ea typeface="Jost Black"/>
              <a:cs typeface="Jost Black"/>
              <a:sym typeface="Jost Black"/>
            </a:endParaRPr>
          </a:p>
        </p:txBody>
      </p:sp>
      <p:sp>
        <p:nvSpPr>
          <p:cNvPr id="157" name="Google Shape;157;p24"/>
          <p:cNvSpPr/>
          <p:nvPr/>
        </p:nvSpPr>
        <p:spPr>
          <a:xfrm>
            <a:off x="339725" y="1162363"/>
            <a:ext cx="2601300" cy="1713300"/>
          </a:xfrm>
          <a:prstGeom prst="roundRect">
            <a:avLst>
              <a:gd name="adj" fmla="val 11766"/>
            </a:avLst>
          </a:prstGeom>
          <a:noFill/>
          <a:ln w="9525"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24"/>
          <p:cNvSpPr/>
          <p:nvPr/>
        </p:nvSpPr>
        <p:spPr>
          <a:xfrm>
            <a:off x="3200751" y="1163009"/>
            <a:ext cx="2601300" cy="1711800"/>
          </a:xfrm>
          <a:prstGeom prst="roundRect">
            <a:avLst>
              <a:gd name="adj" fmla="val 11766"/>
            </a:avLst>
          </a:prstGeom>
          <a:noFill/>
          <a:ln w="9525"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24"/>
          <p:cNvSpPr/>
          <p:nvPr/>
        </p:nvSpPr>
        <p:spPr>
          <a:xfrm>
            <a:off x="3200754" y="3067865"/>
            <a:ext cx="2601300" cy="1710000"/>
          </a:xfrm>
          <a:prstGeom prst="roundRect">
            <a:avLst>
              <a:gd name="adj" fmla="val 11766"/>
            </a:avLst>
          </a:prstGeom>
          <a:noFill/>
          <a:ln w="9525"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24"/>
          <p:cNvSpPr/>
          <p:nvPr/>
        </p:nvSpPr>
        <p:spPr>
          <a:xfrm>
            <a:off x="6061778" y="1163009"/>
            <a:ext cx="2601300" cy="1711800"/>
          </a:xfrm>
          <a:prstGeom prst="roundRect">
            <a:avLst>
              <a:gd name="adj" fmla="val 11766"/>
            </a:avLst>
          </a:prstGeom>
          <a:noFill/>
          <a:ln w="9525"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24"/>
          <p:cNvSpPr/>
          <p:nvPr/>
        </p:nvSpPr>
        <p:spPr>
          <a:xfrm>
            <a:off x="6061783" y="3067865"/>
            <a:ext cx="2601300" cy="1710000"/>
          </a:xfrm>
          <a:prstGeom prst="roundRect">
            <a:avLst>
              <a:gd name="adj" fmla="val 11766"/>
            </a:avLst>
          </a:prstGeom>
          <a:noFill/>
          <a:ln w="9525" cap="flat" cmpd="sng">
            <a:solidFill>
              <a:srgbClr val="1C1B4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24"/>
          <p:cNvSpPr txBox="1"/>
          <p:nvPr/>
        </p:nvSpPr>
        <p:spPr>
          <a:xfrm>
            <a:off x="3267163" y="2417275"/>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200">
                <a:solidFill>
                  <a:srgbClr val="5ABFAD"/>
                </a:solidFill>
                <a:latin typeface="Barlow Black"/>
                <a:ea typeface="Barlow Black"/>
                <a:cs typeface="Barlow Black"/>
                <a:sym typeface="Barlow Black"/>
              </a:rPr>
              <a:t>True ownership of your data</a:t>
            </a:r>
            <a:endParaRPr sz="1200">
              <a:solidFill>
                <a:srgbClr val="5ABFAD"/>
              </a:solidFill>
              <a:latin typeface="Barlow Black"/>
              <a:ea typeface="Barlow Black"/>
              <a:cs typeface="Barlow Black"/>
              <a:sym typeface="Barlow Black"/>
            </a:endParaRPr>
          </a:p>
        </p:txBody>
      </p:sp>
      <p:sp>
        <p:nvSpPr>
          <p:cNvPr id="163" name="Google Shape;163;p24"/>
          <p:cNvSpPr txBox="1"/>
          <p:nvPr/>
        </p:nvSpPr>
        <p:spPr>
          <a:xfrm>
            <a:off x="3267163" y="1214694"/>
            <a:ext cx="2458800" cy="104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000">
                <a:solidFill>
                  <a:schemeClr val="lt2"/>
                </a:solidFill>
                <a:latin typeface="Barlow"/>
                <a:ea typeface="Barlow"/>
                <a:cs typeface="Barlow"/>
                <a:sym typeface="Barlow"/>
              </a:rPr>
              <a:t>Empower citizens and institutions to maintain full control over their data, </a:t>
            </a:r>
            <a:r>
              <a:rPr lang="es" sz="1000" b="1">
                <a:solidFill>
                  <a:schemeClr val="lt2"/>
                </a:solidFill>
                <a:latin typeface="Barlow"/>
                <a:ea typeface="Barlow"/>
                <a:cs typeface="Barlow"/>
                <a:sym typeface="Barlow"/>
              </a:rPr>
              <a:t>ensuring privacy, security, and protection</a:t>
            </a:r>
            <a:r>
              <a:rPr lang="es" sz="1000">
                <a:solidFill>
                  <a:schemeClr val="lt2"/>
                </a:solidFill>
                <a:latin typeface="Barlow"/>
                <a:ea typeface="Barlow"/>
                <a:cs typeface="Barlow"/>
                <a:sym typeface="Barlow"/>
              </a:rPr>
              <a:t> against unauthorized access and manipulation.</a:t>
            </a:r>
            <a:endParaRPr sz="1000">
              <a:solidFill>
                <a:schemeClr val="lt2"/>
              </a:solidFill>
              <a:latin typeface="Barlow"/>
              <a:ea typeface="Barlow"/>
              <a:cs typeface="Barlow"/>
              <a:sym typeface="Barlow"/>
            </a:endParaRPr>
          </a:p>
        </p:txBody>
      </p:sp>
      <p:sp>
        <p:nvSpPr>
          <p:cNvPr id="164" name="Google Shape;164;p24"/>
          <p:cNvSpPr txBox="1"/>
          <p:nvPr/>
        </p:nvSpPr>
        <p:spPr>
          <a:xfrm>
            <a:off x="402650" y="43486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200">
                <a:solidFill>
                  <a:srgbClr val="5ABFAD"/>
                </a:solidFill>
                <a:latin typeface="Barlow Black"/>
                <a:ea typeface="Barlow Black"/>
                <a:cs typeface="Barlow Black"/>
                <a:sym typeface="Barlow Black"/>
              </a:rPr>
              <a:t>Improved traceability</a:t>
            </a:r>
            <a:endParaRPr sz="1200">
              <a:solidFill>
                <a:srgbClr val="5ABFAD"/>
              </a:solidFill>
              <a:latin typeface="Barlow Black"/>
              <a:ea typeface="Barlow Black"/>
              <a:cs typeface="Barlow Black"/>
              <a:sym typeface="Barlow Black"/>
            </a:endParaRPr>
          </a:p>
        </p:txBody>
      </p:sp>
      <p:sp>
        <p:nvSpPr>
          <p:cNvPr id="165" name="Google Shape;165;p24"/>
          <p:cNvSpPr txBox="1"/>
          <p:nvPr/>
        </p:nvSpPr>
        <p:spPr>
          <a:xfrm>
            <a:off x="3267163" y="43486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200">
                <a:solidFill>
                  <a:srgbClr val="5ABFAD"/>
                </a:solidFill>
                <a:latin typeface="Barlow Black"/>
                <a:ea typeface="Barlow Black"/>
                <a:cs typeface="Barlow Black"/>
                <a:sym typeface="Barlow Black"/>
              </a:rPr>
              <a:t>Data Standardization</a:t>
            </a:r>
            <a:endParaRPr sz="1200">
              <a:solidFill>
                <a:srgbClr val="5ABFAD"/>
              </a:solidFill>
              <a:latin typeface="Barlow Black"/>
              <a:ea typeface="Barlow Black"/>
              <a:cs typeface="Barlow Black"/>
              <a:sym typeface="Barlow Black"/>
            </a:endParaRPr>
          </a:p>
        </p:txBody>
      </p:sp>
      <p:sp>
        <p:nvSpPr>
          <p:cNvPr id="166" name="Google Shape;166;p24"/>
          <p:cNvSpPr txBox="1"/>
          <p:nvPr/>
        </p:nvSpPr>
        <p:spPr>
          <a:xfrm>
            <a:off x="3267163" y="3130800"/>
            <a:ext cx="2443200" cy="122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000">
                <a:solidFill>
                  <a:schemeClr val="lt2"/>
                </a:solidFill>
                <a:latin typeface="Barlow"/>
                <a:ea typeface="Barlow"/>
                <a:cs typeface="Barlow"/>
                <a:sym typeface="Barlow"/>
              </a:rPr>
              <a:t>Utilize standardized data formats to ensure </a:t>
            </a:r>
            <a:r>
              <a:rPr lang="es" sz="1000" b="1">
                <a:solidFill>
                  <a:schemeClr val="lt2"/>
                </a:solidFill>
                <a:latin typeface="Barlow"/>
                <a:ea typeface="Barlow"/>
                <a:cs typeface="Barlow"/>
                <a:sym typeface="Barlow"/>
              </a:rPr>
              <a:t>seamless interoperability across all platforms and AI agents</a:t>
            </a:r>
            <a:r>
              <a:rPr lang="es" sz="1000">
                <a:solidFill>
                  <a:schemeClr val="lt2"/>
                </a:solidFill>
                <a:latin typeface="Barlow"/>
                <a:ea typeface="Barlow"/>
                <a:cs typeface="Barlow"/>
                <a:sym typeface="Barlow"/>
              </a:rPr>
              <a:t>. This could allow census data to be easily shared and analyzed across various ministries, improving efficiency and accuracy.</a:t>
            </a:r>
            <a:endParaRPr sz="1000">
              <a:solidFill>
                <a:schemeClr val="lt2"/>
              </a:solidFill>
              <a:latin typeface="Barlow"/>
              <a:ea typeface="Barlow"/>
              <a:cs typeface="Barlow"/>
              <a:sym typeface="Barlow"/>
            </a:endParaRPr>
          </a:p>
        </p:txBody>
      </p:sp>
      <p:sp>
        <p:nvSpPr>
          <p:cNvPr id="167" name="Google Shape;167;p24"/>
          <p:cNvSpPr txBox="1"/>
          <p:nvPr/>
        </p:nvSpPr>
        <p:spPr>
          <a:xfrm>
            <a:off x="6127150" y="24410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200">
                <a:solidFill>
                  <a:srgbClr val="5ABFAD"/>
                </a:solidFill>
                <a:latin typeface="Barlow Black"/>
                <a:ea typeface="Barlow Black"/>
                <a:cs typeface="Barlow Black"/>
                <a:sym typeface="Barlow Black"/>
              </a:rPr>
              <a:t>Consistent across the internet</a:t>
            </a:r>
            <a:endParaRPr sz="1200">
              <a:solidFill>
                <a:srgbClr val="5ABFAD"/>
              </a:solidFill>
              <a:latin typeface="Barlow Black"/>
              <a:ea typeface="Barlow Black"/>
              <a:cs typeface="Barlow Black"/>
              <a:sym typeface="Barlow Black"/>
            </a:endParaRPr>
          </a:p>
        </p:txBody>
      </p:sp>
      <p:sp>
        <p:nvSpPr>
          <p:cNvPr id="168" name="Google Shape;168;p24"/>
          <p:cNvSpPr txBox="1"/>
          <p:nvPr/>
        </p:nvSpPr>
        <p:spPr>
          <a:xfrm>
            <a:off x="6127150" y="1218844"/>
            <a:ext cx="2443200" cy="122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000">
                <a:solidFill>
                  <a:schemeClr val="lt2"/>
                </a:solidFill>
                <a:latin typeface="Barlow"/>
                <a:ea typeface="Barlow"/>
                <a:cs typeface="Barlow"/>
                <a:sym typeface="Barlow"/>
              </a:rPr>
              <a:t>Ensure all services and platforms are </a:t>
            </a:r>
            <a:r>
              <a:rPr lang="es" sz="1000" b="1">
                <a:solidFill>
                  <a:schemeClr val="lt2"/>
                </a:solidFill>
                <a:latin typeface="Barlow"/>
                <a:ea typeface="Barlow"/>
                <a:cs typeface="Barlow"/>
                <a:sym typeface="Barlow"/>
              </a:rPr>
              <a:t>consistently updated under a verified .madrid domain</a:t>
            </a:r>
            <a:r>
              <a:rPr lang="es" sz="1000">
                <a:solidFill>
                  <a:schemeClr val="lt2"/>
                </a:solidFill>
                <a:latin typeface="Barlow"/>
                <a:ea typeface="Barlow"/>
                <a:cs typeface="Barlow"/>
                <a:sym typeface="Barlow"/>
              </a:rPr>
              <a:t>. For example, if a citizen updates their address on one government platform, it’d automatically update across all relevant services. </a:t>
            </a:r>
            <a:endParaRPr sz="1000">
              <a:solidFill>
                <a:schemeClr val="lt2"/>
              </a:solidFill>
              <a:latin typeface="Barlow"/>
              <a:ea typeface="Barlow"/>
              <a:cs typeface="Barlow"/>
              <a:sym typeface="Barlow"/>
            </a:endParaRPr>
          </a:p>
        </p:txBody>
      </p:sp>
      <p:sp>
        <p:nvSpPr>
          <p:cNvPr id="169" name="Google Shape;169;p24"/>
          <p:cNvSpPr txBox="1"/>
          <p:nvPr/>
        </p:nvSpPr>
        <p:spPr>
          <a:xfrm>
            <a:off x="6127150" y="4348688"/>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200">
                <a:solidFill>
                  <a:srgbClr val="5ABFAD"/>
                </a:solidFill>
                <a:latin typeface="Barlow Black"/>
                <a:ea typeface="Barlow Black"/>
                <a:cs typeface="Barlow Black"/>
                <a:sym typeface="Barlow Black"/>
              </a:rPr>
              <a:t>Real-time updates</a:t>
            </a:r>
            <a:endParaRPr sz="1200">
              <a:solidFill>
                <a:srgbClr val="5ABFAD"/>
              </a:solidFill>
              <a:latin typeface="Barlow Black"/>
              <a:ea typeface="Barlow Black"/>
              <a:cs typeface="Barlow Black"/>
              <a:sym typeface="Barlow Black"/>
            </a:endParaRPr>
          </a:p>
        </p:txBody>
      </p:sp>
      <p:sp>
        <p:nvSpPr>
          <p:cNvPr id="170" name="Google Shape;170;p24"/>
          <p:cNvSpPr txBox="1"/>
          <p:nvPr/>
        </p:nvSpPr>
        <p:spPr>
          <a:xfrm>
            <a:off x="6116202" y="3130800"/>
            <a:ext cx="2549400" cy="1223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000">
                <a:solidFill>
                  <a:schemeClr val="lt2"/>
                </a:solidFill>
                <a:latin typeface="Barlow"/>
                <a:ea typeface="Barlow"/>
                <a:cs typeface="Barlow"/>
                <a:sym typeface="Barlow"/>
              </a:rPr>
              <a:t>Ensuring that all data under the .madrid domain is </a:t>
            </a:r>
            <a:r>
              <a:rPr lang="es" sz="1000" b="1">
                <a:solidFill>
                  <a:schemeClr val="lt2"/>
                </a:solidFill>
                <a:latin typeface="Barlow"/>
                <a:ea typeface="Barlow"/>
                <a:cs typeface="Barlow"/>
                <a:sym typeface="Barlow"/>
              </a:rPr>
              <a:t>instantly propagated</a:t>
            </a:r>
            <a:r>
              <a:rPr lang="es" sz="1000">
                <a:solidFill>
                  <a:schemeClr val="lt2"/>
                </a:solidFill>
                <a:latin typeface="Barlow"/>
                <a:ea typeface="Barlow"/>
                <a:cs typeface="Barlow"/>
                <a:sym typeface="Barlow"/>
              </a:rPr>
              <a:t>. This allows information to be always up-to-date and optimally available for AI training, while keeping it secure and trustworthy thanks to blockchain technology. </a:t>
            </a:r>
            <a:endParaRPr sz="1000">
              <a:solidFill>
                <a:schemeClr val="lt2"/>
              </a:solidFill>
              <a:latin typeface="Barlow"/>
              <a:ea typeface="Barlow"/>
              <a:cs typeface="Barlow"/>
              <a:sym typeface="Barlow"/>
            </a:endParaRPr>
          </a:p>
        </p:txBody>
      </p:sp>
      <p:sp>
        <p:nvSpPr>
          <p:cNvPr id="171" name="Google Shape;171;p24"/>
          <p:cNvSpPr txBox="1"/>
          <p:nvPr/>
        </p:nvSpPr>
        <p:spPr>
          <a:xfrm>
            <a:off x="402650" y="2476806"/>
            <a:ext cx="30000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200" dirty="0">
                <a:solidFill>
                  <a:srgbClr val="5ABFAD"/>
                </a:solidFill>
                <a:latin typeface="Barlow Black"/>
                <a:ea typeface="Barlow Black"/>
                <a:cs typeface="Barlow Black"/>
                <a:sym typeface="Barlow Black"/>
              </a:rPr>
              <a:t>Transparent and Public database</a:t>
            </a:r>
            <a:endParaRPr sz="1200" dirty="0">
              <a:solidFill>
                <a:srgbClr val="5ABFAD"/>
              </a:solidFill>
              <a:latin typeface="Barlow Black"/>
              <a:ea typeface="Barlow Black"/>
              <a:cs typeface="Barlow Black"/>
              <a:sym typeface="Barlow Black"/>
            </a:endParaRPr>
          </a:p>
        </p:txBody>
      </p:sp>
      <p:sp>
        <p:nvSpPr>
          <p:cNvPr id="172" name="Google Shape;172;p24"/>
          <p:cNvSpPr txBox="1"/>
          <p:nvPr/>
        </p:nvSpPr>
        <p:spPr>
          <a:xfrm>
            <a:off x="402650" y="1218844"/>
            <a:ext cx="2549400" cy="104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s" sz="1000">
                <a:solidFill>
                  <a:schemeClr val="lt2"/>
                </a:solidFill>
                <a:latin typeface="Barlow"/>
                <a:ea typeface="Barlow"/>
                <a:cs typeface="Barlow"/>
                <a:sym typeface="Barlow"/>
              </a:rPr>
              <a:t>Access a unified and transparent .madrid database, providing </a:t>
            </a:r>
            <a:r>
              <a:rPr lang="es" sz="1000" b="1">
                <a:solidFill>
                  <a:schemeClr val="lt2"/>
                </a:solidFill>
                <a:latin typeface="Barlow"/>
                <a:ea typeface="Barlow"/>
                <a:cs typeface="Barlow"/>
                <a:sym typeface="Barlow"/>
              </a:rPr>
              <a:t>accurate and up-to-date information </a:t>
            </a:r>
            <a:r>
              <a:rPr lang="es" sz="1000">
                <a:solidFill>
                  <a:schemeClr val="lt2"/>
                </a:solidFill>
                <a:latin typeface="Barlow"/>
                <a:ea typeface="Barlow"/>
                <a:cs typeface="Barlow"/>
                <a:sym typeface="Barlow"/>
              </a:rPr>
              <a:t>on public records and government services, like government-issued documents.</a:t>
            </a:r>
            <a:endParaRPr sz="1000">
              <a:solidFill>
                <a:schemeClr val="lt2"/>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25"/>
          <p:cNvSpPr/>
          <p:nvPr/>
        </p:nvSpPr>
        <p:spPr>
          <a:xfrm>
            <a:off x="0" y="3269400"/>
            <a:ext cx="9144000" cy="18741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25"/>
          <p:cNvSpPr/>
          <p:nvPr/>
        </p:nvSpPr>
        <p:spPr>
          <a:xfrm>
            <a:off x="792925" y="3901300"/>
            <a:ext cx="2386500" cy="386700"/>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 sz="1100" b="1">
                <a:solidFill>
                  <a:srgbClr val="FFFFFF"/>
                </a:solidFill>
                <a:latin typeface="Barlow"/>
                <a:ea typeface="Barlow"/>
                <a:cs typeface="Barlow"/>
                <a:sym typeface="Barlow"/>
              </a:rPr>
              <a:t>Verification of Public Services</a:t>
            </a:r>
            <a:endParaRPr sz="1100" b="1">
              <a:solidFill>
                <a:srgbClr val="FFFFFF"/>
              </a:solidFill>
              <a:latin typeface="Barlow"/>
              <a:ea typeface="Barlow"/>
              <a:cs typeface="Barlow"/>
              <a:sym typeface="Barlow"/>
            </a:endParaRPr>
          </a:p>
        </p:txBody>
      </p:sp>
      <p:sp>
        <p:nvSpPr>
          <p:cNvPr id="179" name="Google Shape;179;p25"/>
          <p:cNvSpPr txBox="1"/>
          <p:nvPr/>
        </p:nvSpPr>
        <p:spPr>
          <a:xfrm>
            <a:off x="415944" y="347200"/>
            <a:ext cx="8031300" cy="554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800"/>
              </a:spcBef>
              <a:spcAft>
                <a:spcPts val="800"/>
              </a:spcAft>
              <a:buClr>
                <a:srgbClr val="000000"/>
              </a:buClr>
              <a:buSzPts val="2300"/>
              <a:buFont typeface="Arial"/>
              <a:buNone/>
            </a:pPr>
            <a:r>
              <a:rPr lang="es" sz="2700">
                <a:solidFill>
                  <a:schemeClr val="dk1"/>
                </a:solidFill>
                <a:latin typeface="Jost Black"/>
                <a:ea typeface="Jost Black"/>
                <a:cs typeface="Jost Black"/>
                <a:sym typeface="Jost Black"/>
              </a:rPr>
              <a:t>HOW DNS3 AND AI </a:t>
            </a:r>
            <a:r>
              <a:rPr lang="es" sz="2700">
                <a:solidFill>
                  <a:schemeClr val="dk2"/>
                </a:solidFill>
                <a:latin typeface="Jost Black"/>
                <a:ea typeface="Jost Black"/>
                <a:cs typeface="Jost Black"/>
                <a:sym typeface="Jost Black"/>
              </a:rPr>
              <a:t>CAN HELP</a:t>
            </a:r>
            <a:endParaRPr sz="2700" i="0" u="none" strike="noStrike" cap="none">
              <a:solidFill>
                <a:schemeClr val="dk2"/>
              </a:solidFill>
              <a:latin typeface="Jost Black"/>
              <a:ea typeface="Jost Black"/>
              <a:cs typeface="Jost Black"/>
              <a:sym typeface="Jost Black"/>
            </a:endParaRPr>
          </a:p>
        </p:txBody>
      </p:sp>
      <p:sp>
        <p:nvSpPr>
          <p:cNvPr id="180" name="Google Shape;180;p25"/>
          <p:cNvSpPr/>
          <p:nvPr/>
        </p:nvSpPr>
        <p:spPr>
          <a:xfrm>
            <a:off x="4637425" y="4473525"/>
            <a:ext cx="2127600" cy="386700"/>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 sz="1100" b="1">
                <a:solidFill>
                  <a:srgbClr val="FFFFFF"/>
                </a:solidFill>
                <a:latin typeface="Barlow"/>
                <a:ea typeface="Barlow"/>
                <a:cs typeface="Barlow"/>
                <a:sym typeface="Barlow"/>
              </a:rPr>
              <a:t>Certification and Verification</a:t>
            </a:r>
            <a:endParaRPr sz="1100" b="1">
              <a:solidFill>
                <a:srgbClr val="FFFFFF"/>
              </a:solidFill>
              <a:latin typeface="Barlow"/>
              <a:ea typeface="Barlow"/>
              <a:cs typeface="Barlow"/>
              <a:sym typeface="Barlow"/>
            </a:endParaRPr>
          </a:p>
        </p:txBody>
      </p:sp>
      <p:sp>
        <p:nvSpPr>
          <p:cNvPr id="181" name="Google Shape;181;p25"/>
          <p:cNvSpPr txBox="1"/>
          <p:nvPr/>
        </p:nvSpPr>
        <p:spPr>
          <a:xfrm>
            <a:off x="415944" y="3347813"/>
            <a:ext cx="4744800" cy="431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800"/>
              </a:spcBef>
              <a:spcAft>
                <a:spcPts val="800"/>
              </a:spcAft>
              <a:buClr>
                <a:srgbClr val="000000"/>
              </a:buClr>
              <a:buSzPts val="2300"/>
              <a:buFont typeface="Arial"/>
              <a:buNone/>
            </a:pPr>
            <a:r>
              <a:rPr lang="es" sz="1900" b="1">
                <a:solidFill>
                  <a:schemeClr val="dk2"/>
                </a:solidFill>
                <a:latin typeface="Barlow"/>
                <a:ea typeface="Barlow"/>
                <a:cs typeface="Barlow"/>
                <a:sym typeface="Barlow"/>
              </a:rPr>
              <a:t>Key Applications and Benefits</a:t>
            </a:r>
            <a:endParaRPr sz="1900" b="1" i="0" u="none" strike="noStrike" cap="none">
              <a:solidFill>
                <a:schemeClr val="dk2"/>
              </a:solidFill>
              <a:latin typeface="Barlow"/>
              <a:ea typeface="Barlow"/>
              <a:cs typeface="Barlow"/>
              <a:sym typeface="Barlow"/>
            </a:endParaRPr>
          </a:p>
        </p:txBody>
      </p:sp>
      <p:sp>
        <p:nvSpPr>
          <p:cNvPr id="182" name="Google Shape;182;p25"/>
          <p:cNvSpPr txBox="1"/>
          <p:nvPr/>
        </p:nvSpPr>
        <p:spPr>
          <a:xfrm>
            <a:off x="6094350" y="1561475"/>
            <a:ext cx="2936934" cy="127108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s" sz="1100" dirty="0">
                <a:solidFill>
                  <a:schemeClr val="dk1"/>
                </a:solidFill>
                <a:latin typeface="Barlow Light"/>
                <a:ea typeface="Barlow Light"/>
                <a:cs typeface="Barlow Light"/>
                <a:sym typeface="Barlow Light"/>
              </a:rPr>
              <a:t>Context DNS3 revolutionizes the indexing of Web3 content by providing deep semantic understanding and structure to train AI models with verified data.</a:t>
            </a:r>
            <a:endParaRPr sz="1100" dirty="0">
              <a:solidFill>
                <a:schemeClr val="dk1"/>
              </a:solidFill>
              <a:latin typeface="Barlow Light"/>
              <a:ea typeface="Barlow Light"/>
              <a:cs typeface="Barlow Light"/>
              <a:sym typeface="Barlow Light"/>
            </a:endParaRPr>
          </a:p>
        </p:txBody>
      </p:sp>
      <p:pic>
        <p:nvPicPr>
          <p:cNvPr id="183" name="Google Shape;183;p25"/>
          <p:cNvPicPr preferRelativeResize="0"/>
          <p:nvPr/>
        </p:nvPicPr>
        <p:blipFill>
          <a:blip r:embed="rId3">
            <a:alphaModFix/>
          </a:blip>
          <a:stretch>
            <a:fillRect/>
          </a:stretch>
        </p:blipFill>
        <p:spPr>
          <a:xfrm>
            <a:off x="6189775" y="1325550"/>
            <a:ext cx="1141200" cy="198925"/>
          </a:xfrm>
          <a:prstGeom prst="rect">
            <a:avLst/>
          </a:prstGeom>
          <a:noFill/>
          <a:ln>
            <a:noFill/>
          </a:ln>
        </p:spPr>
      </p:pic>
      <p:pic>
        <p:nvPicPr>
          <p:cNvPr id="184" name="Google Shape;184;p25"/>
          <p:cNvPicPr preferRelativeResize="0"/>
          <p:nvPr/>
        </p:nvPicPr>
        <p:blipFill rotWithShape="1">
          <a:blip r:embed="rId4">
            <a:alphaModFix/>
          </a:blip>
          <a:srcRect b="15547"/>
          <a:stretch/>
        </p:blipFill>
        <p:spPr>
          <a:xfrm>
            <a:off x="3704563" y="3392025"/>
            <a:ext cx="234869" cy="247925"/>
          </a:xfrm>
          <a:prstGeom prst="rect">
            <a:avLst/>
          </a:prstGeom>
          <a:noFill/>
          <a:ln>
            <a:noFill/>
          </a:ln>
        </p:spPr>
      </p:pic>
      <p:sp>
        <p:nvSpPr>
          <p:cNvPr id="185" name="Google Shape;185;p25"/>
          <p:cNvSpPr/>
          <p:nvPr/>
        </p:nvSpPr>
        <p:spPr>
          <a:xfrm>
            <a:off x="3381650" y="3901300"/>
            <a:ext cx="2427600" cy="386700"/>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 sz="1100" b="1">
                <a:solidFill>
                  <a:srgbClr val="FFFFFF"/>
                </a:solidFill>
                <a:latin typeface="Barlow"/>
                <a:ea typeface="Barlow"/>
                <a:cs typeface="Barlow"/>
                <a:sym typeface="Barlow"/>
              </a:rPr>
              <a:t>Data Integrity and Authenticity</a:t>
            </a:r>
            <a:endParaRPr sz="1100" b="1">
              <a:solidFill>
                <a:srgbClr val="FFFFFF"/>
              </a:solidFill>
              <a:latin typeface="Barlow"/>
              <a:ea typeface="Barlow"/>
              <a:cs typeface="Barlow"/>
              <a:sym typeface="Barlow"/>
            </a:endParaRPr>
          </a:p>
        </p:txBody>
      </p:sp>
      <p:sp>
        <p:nvSpPr>
          <p:cNvPr id="186" name="Google Shape;186;p25"/>
          <p:cNvSpPr/>
          <p:nvPr/>
        </p:nvSpPr>
        <p:spPr>
          <a:xfrm>
            <a:off x="5989575" y="3901300"/>
            <a:ext cx="1926000" cy="386700"/>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 sz="1100" b="1">
                <a:solidFill>
                  <a:srgbClr val="FFFFFF"/>
                </a:solidFill>
                <a:latin typeface="Barlow"/>
                <a:ea typeface="Barlow"/>
                <a:cs typeface="Barlow"/>
                <a:sym typeface="Barlow"/>
              </a:rPr>
              <a:t>Regulatory Compliance</a:t>
            </a:r>
            <a:endParaRPr sz="1100" b="1">
              <a:solidFill>
                <a:srgbClr val="FFFFFF"/>
              </a:solidFill>
              <a:latin typeface="Barlow"/>
              <a:ea typeface="Barlow"/>
              <a:cs typeface="Barlow"/>
              <a:sym typeface="Barlow"/>
            </a:endParaRPr>
          </a:p>
        </p:txBody>
      </p:sp>
      <p:sp>
        <p:nvSpPr>
          <p:cNvPr id="187" name="Google Shape;187;p25"/>
          <p:cNvSpPr/>
          <p:nvPr/>
        </p:nvSpPr>
        <p:spPr>
          <a:xfrm>
            <a:off x="2204175" y="4473525"/>
            <a:ext cx="2197800" cy="386700"/>
          </a:xfrm>
          <a:prstGeom prst="roundRect">
            <a:avLst>
              <a:gd name="adj" fmla="val 50000"/>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s" sz="1100" b="1">
                <a:solidFill>
                  <a:srgbClr val="FFFFFF"/>
                </a:solidFill>
                <a:latin typeface="Barlow"/>
                <a:ea typeface="Barlow"/>
                <a:cs typeface="Barlow"/>
                <a:sym typeface="Barlow"/>
              </a:rPr>
              <a:t>Public Trust and Reputation</a:t>
            </a:r>
            <a:endParaRPr sz="1100" b="1">
              <a:solidFill>
                <a:srgbClr val="FFFFFF"/>
              </a:solidFill>
              <a:latin typeface="Barlow"/>
              <a:ea typeface="Barlow"/>
              <a:cs typeface="Barlow"/>
              <a:sym typeface="Barlow"/>
            </a:endParaRPr>
          </a:p>
        </p:txBody>
      </p:sp>
      <p:sp>
        <p:nvSpPr>
          <p:cNvPr id="188" name="Google Shape;188;p25"/>
          <p:cNvSpPr txBox="1"/>
          <p:nvPr/>
        </p:nvSpPr>
        <p:spPr>
          <a:xfrm>
            <a:off x="415950" y="834448"/>
            <a:ext cx="5573700" cy="226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100">
                <a:solidFill>
                  <a:schemeClr val="lt2"/>
                </a:solidFill>
                <a:latin typeface="Barlow"/>
                <a:ea typeface="Barlow"/>
                <a:cs typeface="Barlow"/>
                <a:sym typeface="Barlow"/>
              </a:rPr>
              <a:t>Today, people increasingly rely on chat-based interactions for information rather than traditional search engines. This shift underscores the growing importance of AI in key sectors like public administration, where accurate and timely data is crucial for both citizens and institutions. </a:t>
            </a:r>
            <a:r>
              <a:rPr lang="es" sz="1100" b="1">
                <a:solidFill>
                  <a:schemeClr val="lt2"/>
                </a:solidFill>
                <a:latin typeface="Barlow"/>
                <a:ea typeface="Barlow"/>
                <a:cs typeface="Barlow"/>
                <a:sym typeface="Barlow"/>
              </a:rPr>
              <a:t>AI models, powered by Context DNS3 technology, can access verified, high-quality, and semantically structured data</a:t>
            </a:r>
            <a:r>
              <a:rPr lang="es" sz="1100">
                <a:solidFill>
                  <a:schemeClr val="lt2"/>
                </a:solidFill>
                <a:latin typeface="Barlow"/>
                <a:ea typeface="Barlow"/>
                <a:cs typeface="Barlow"/>
                <a:sym typeface="Barlow"/>
              </a:rPr>
              <a:t>, which is essential for informed decision-making in governance, transparency, and operational efficiency.</a:t>
            </a:r>
            <a:endParaRPr sz="1100">
              <a:solidFill>
                <a:schemeClr val="lt2"/>
              </a:solidFill>
              <a:latin typeface="Barlow"/>
              <a:ea typeface="Barlow"/>
              <a:cs typeface="Barlow"/>
              <a:sym typeface="Barlow"/>
            </a:endParaRPr>
          </a:p>
          <a:p>
            <a:pPr marL="0" lvl="0" indent="0" algn="l" rtl="0">
              <a:lnSpc>
                <a:spcPct val="115000"/>
              </a:lnSpc>
              <a:spcBef>
                <a:spcPts val="1200"/>
              </a:spcBef>
              <a:spcAft>
                <a:spcPts val="1200"/>
              </a:spcAft>
              <a:buNone/>
            </a:pPr>
            <a:r>
              <a:rPr lang="es" sz="1100">
                <a:solidFill>
                  <a:schemeClr val="lt2"/>
                </a:solidFill>
                <a:latin typeface="Barlow"/>
                <a:ea typeface="Barlow"/>
                <a:cs typeface="Barlow"/>
                <a:sym typeface="Barlow"/>
              </a:rPr>
              <a:t>DNS3 also addresses the limitations of traditional AI in understanding complex relationships within public administration. By providing structured data and meaningful relationships, </a:t>
            </a:r>
            <a:r>
              <a:rPr lang="es" sz="1100" b="1">
                <a:solidFill>
                  <a:schemeClr val="lt2"/>
                </a:solidFill>
                <a:latin typeface="Barlow"/>
                <a:ea typeface="Barlow"/>
                <a:cs typeface="Barlow"/>
                <a:sym typeface="Barlow"/>
              </a:rPr>
              <a:t>DNS3 enhances the training of AI models using Retrieval-Augmented Generation (RAG), optimizing.</a:t>
            </a:r>
            <a:endParaRPr sz="1100" b="1">
              <a:solidFill>
                <a:schemeClr val="lt2"/>
              </a:solidFill>
              <a:latin typeface="Barlow"/>
              <a:ea typeface="Barlow"/>
              <a:cs typeface="Barlow"/>
              <a:sym typeface="Barlow"/>
            </a:endParaRPr>
          </a:p>
        </p:txBody>
      </p:sp>
      <p:cxnSp>
        <p:nvCxnSpPr>
          <p:cNvPr id="189" name="Google Shape;189;p25"/>
          <p:cNvCxnSpPr/>
          <p:nvPr/>
        </p:nvCxnSpPr>
        <p:spPr>
          <a:xfrm>
            <a:off x="6074492" y="1325550"/>
            <a:ext cx="3600" cy="109800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p:nvPr/>
        </p:nvSpPr>
        <p:spPr>
          <a:xfrm>
            <a:off x="-1186252" y="-47700"/>
            <a:ext cx="8191200" cy="5238900"/>
          </a:xfrm>
          <a:prstGeom prst="parallelogram">
            <a:avLst>
              <a:gd name="adj" fmla="val 22523"/>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95" name="Google Shape;195;p26"/>
          <p:cNvSpPr txBox="1"/>
          <p:nvPr/>
        </p:nvSpPr>
        <p:spPr>
          <a:xfrm>
            <a:off x="263550" y="347200"/>
            <a:ext cx="6648600" cy="723300"/>
          </a:xfrm>
          <a:prstGeom prst="rect">
            <a:avLst/>
          </a:prstGeom>
          <a:noFill/>
          <a:ln>
            <a:noFill/>
          </a:ln>
        </p:spPr>
        <p:txBody>
          <a:bodyPr spcFirstLastPara="1" wrap="square" lIns="68575" tIns="68575" rIns="68575" bIns="68575" anchor="t" anchorCtr="0">
            <a:spAutoFit/>
          </a:bodyPr>
          <a:lstStyle/>
          <a:p>
            <a:pPr marL="0" lvl="0" indent="0" algn="l" rtl="0">
              <a:spcBef>
                <a:spcPts val="800"/>
              </a:spcBef>
              <a:spcAft>
                <a:spcPts val="800"/>
              </a:spcAft>
              <a:buClr>
                <a:srgbClr val="000000"/>
              </a:buClr>
              <a:buSzPts val="2300"/>
              <a:buFont typeface="Arial"/>
              <a:buNone/>
            </a:pPr>
            <a:r>
              <a:rPr lang="es" sz="1900">
                <a:solidFill>
                  <a:schemeClr val="lt1"/>
                </a:solidFill>
                <a:latin typeface="Jost Black"/>
                <a:ea typeface="Jost Black"/>
                <a:cs typeface="Jost Black"/>
                <a:sym typeface="Jost Black"/>
              </a:rPr>
              <a:t>CASE STUDY: TRANSFORMING PUBLIC SERVICES WITH POLO IRIS NAVARRA AND CONTEXT</a:t>
            </a:r>
            <a:endParaRPr sz="1900">
              <a:solidFill>
                <a:srgbClr val="FFFFFF"/>
              </a:solidFill>
              <a:latin typeface="Jost Black"/>
              <a:ea typeface="Jost Black"/>
              <a:cs typeface="Jost Black"/>
              <a:sym typeface="Jost Black"/>
            </a:endParaRPr>
          </a:p>
        </p:txBody>
      </p:sp>
      <p:pic>
        <p:nvPicPr>
          <p:cNvPr id="196" name="Google Shape;196;p26">
            <a:hlinkClick r:id="rId3"/>
          </p:cNvPr>
          <p:cNvPicPr preferRelativeResize="0"/>
          <p:nvPr/>
        </p:nvPicPr>
        <p:blipFill rotWithShape="1">
          <a:blip r:embed="rId4">
            <a:alphaModFix/>
          </a:blip>
          <a:srcRect/>
          <a:stretch/>
        </p:blipFill>
        <p:spPr>
          <a:xfrm>
            <a:off x="6593875" y="3325230"/>
            <a:ext cx="2082225" cy="479520"/>
          </a:xfrm>
          <a:prstGeom prst="rect">
            <a:avLst/>
          </a:prstGeom>
          <a:noFill/>
          <a:ln>
            <a:noFill/>
          </a:ln>
        </p:spPr>
      </p:pic>
      <p:pic>
        <p:nvPicPr>
          <p:cNvPr id="197" name="Google Shape;197;p26">
            <a:hlinkClick r:id="rId5"/>
          </p:cNvPr>
          <p:cNvPicPr preferRelativeResize="0"/>
          <p:nvPr/>
        </p:nvPicPr>
        <p:blipFill>
          <a:blip r:embed="rId6">
            <a:alphaModFix/>
          </a:blip>
          <a:stretch>
            <a:fillRect/>
          </a:stretch>
        </p:blipFill>
        <p:spPr>
          <a:xfrm>
            <a:off x="6832862" y="1614238"/>
            <a:ext cx="1604250" cy="1379049"/>
          </a:xfrm>
          <a:prstGeom prst="rect">
            <a:avLst/>
          </a:prstGeom>
          <a:noFill/>
          <a:ln>
            <a:noFill/>
          </a:ln>
        </p:spPr>
      </p:pic>
      <p:sp>
        <p:nvSpPr>
          <p:cNvPr id="198" name="Google Shape;198;p26"/>
          <p:cNvSpPr txBox="1"/>
          <p:nvPr/>
        </p:nvSpPr>
        <p:spPr>
          <a:xfrm>
            <a:off x="271350" y="1180075"/>
            <a:ext cx="5675400" cy="3986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s" sz="1300" b="1" u="sng">
                <a:solidFill>
                  <a:srgbClr val="FFFFFF"/>
                </a:solidFill>
                <a:latin typeface="Barlow"/>
                <a:ea typeface="Barlow"/>
                <a:cs typeface="Barlow"/>
                <a:sym typeface="Barlow"/>
                <a:hlinkClick r:id="rId5">
                  <a:extLst>
                    <a:ext uri="{A12FA001-AC4F-418D-AE19-62706E023703}">
                      <ahyp:hlinkClr xmlns:ahyp="http://schemas.microsoft.com/office/drawing/2018/hyperlinkcolor" val="tx"/>
                    </a:ext>
                  </a:extLst>
                </a:hlinkClick>
              </a:rPr>
              <a:t>PoloIris Navarra</a:t>
            </a:r>
            <a:r>
              <a:rPr lang="es" sz="1300" b="1">
                <a:solidFill>
                  <a:srgbClr val="FFFFFF"/>
                </a:solidFill>
                <a:latin typeface="Barlow"/>
                <a:ea typeface="Barlow"/>
                <a:cs typeface="Barlow"/>
                <a:sym typeface="Barlow"/>
              </a:rPr>
              <a:t>, an ini</a:t>
            </a:r>
            <a:r>
              <a:rPr lang="es" sz="1300" b="1">
                <a:solidFill>
                  <a:schemeClr val="lt1"/>
                </a:solidFill>
                <a:latin typeface="Barlow"/>
                <a:ea typeface="Barlow"/>
                <a:cs typeface="Barlow"/>
                <a:sym typeface="Barlow"/>
              </a:rPr>
              <a:t>tiative impulsed by the Government of Navarra, is pioneering a new standard in public administration</a:t>
            </a:r>
            <a:r>
              <a:rPr lang="es" sz="1300">
                <a:solidFill>
                  <a:schemeClr val="lt1"/>
                </a:solidFill>
                <a:latin typeface="Barlow"/>
                <a:ea typeface="Barlow"/>
                <a:cs typeface="Barlow"/>
                <a:sym typeface="Barlow"/>
              </a:rPr>
              <a:t> by integrating the .na domain with DNS3. This project aims to enhance trust, transparency, and data ownership across all public services.</a:t>
            </a:r>
            <a:endParaRPr sz="1300">
              <a:solidFill>
                <a:schemeClr val="lt1"/>
              </a:solidFill>
              <a:latin typeface="Barlow"/>
              <a:ea typeface="Barlow"/>
              <a:cs typeface="Barlow"/>
              <a:sym typeface="Barlow"/>
            </a:endParaRPr>
          </a:p>
          <a:p>
            <a:pPr marL="0" lvl="0" indent="0" algn="l" rtl="0">
              <a:lnSpc>
                <a:spcPct val="115000"/>
              </a:lnSpc>
              <a:spcBef>
                <a:spcPts val="1200"/>
              </a:spcBef>
              <a:spcAft>
                <a:spcPts val="0"/>
              </a:spcAft>
              <a:buNone/>
            </a:pPr>
            <a:r>
              <a:rPr lang="es" sz="1200" b="1">
                <a:solidFill>
                  <a:schemeClr val="dk2"/>
                </a:solidFill>
                <a:latin typeface="Barlow"/>
                <a:ea typeface="Barlow"/>
                <a:cs typeface="Barlow"/>
                <a:sym typeface="Barlow"/>
              </a:rPr>
              <a:t>· Onchain Mapping of Public Services:</a:t>
            </a:r>
            <a:r>
              <a:rPr lang="es" sz="1200">
                <a:solidFill>
                  <a:schemeClr val="dk2"/>
                </a:solidFill>
                <a:latin typeface="Barlow"/>
                <a:ea typeface="Barlow"/>
                <a:cs typeface="Barlow"/>
                <a:sym typeface="Barlow"/>
              </a:rPr>
              <a:t> </a:t>
            </a:r>
            <a:r>
              <a:rPr lang="es" sz="1200">
                <a:solidFill>
                  <a:schemeClr val="lt1"/>
                </a:solidFill>
                <a:latin typeface="Barlow"/>
                <a:ea typeface="Barlow"/>
                <a:cs typeface="Barlow"/>
                <a:sym typeface="Barlow"/>
              </a:rPr>
              <a:t>Public services in Navarra are mapped on the blockchain using the .na domain, ensuring verifiable and transparent access. </a:t>
            </a:r>
            <a:endParaRPr sz="1200">
              <a:solidFill>
                <a:schemeClr val="lt1"/>
              </a:solidFill>
              <a:latin typeface="Barlow"/>
              <a:ea typeface="Barlow"/>
              <a:cs typeface="Barlow"/>
              <a:sym typeface="Barlow"/>
            </a:endParaRPr>
          </a:p>
          <a:p>
            <a:pPr marL="0" lvl="0" indent="0" algn="l" rtl="0">
              <a:lnSpc>
                <a:spcPct val="115000"/>
              </a:lnSpc>
              <a:spcBef>
                <a:spcPts val="1200"/>
              </a:spcBef>
              <a:spcAft>
                <a:spcPts val="0"/>
              </a:spcAft>
              <a:buNone/>
            </a:pPr>
            <a:r>
              <a:rPr lang="es" sz="1200" b="1">
                <a:solidFill>
                  <a:schemeClr val="dk2"/>
                </a:solidFill>
                <a:latin typeface="Barlow"/>
                <a:ea typeface="Barlow"/>
                <a:cs typeface="Barlow"/>
                <a:sym typeface="Barlow"/>
              </a:rPr>
              <a:t>· Decentralized Domains for Verified Companies:</a:t>
            </a:r>
            <a:r>
              <a:rPr lang="es" sz="1200" b="1">
                <a:solidFill>
                  <a:schemeClr val="lt1"/>
                </a:solidFill>
                <a:latin typeface="Barlow"/>
                <a:ea typeface="Barlow"/>
                <a:cs typeface="Barlow"/>
                <a:sym typeface="Barlow"/>
              </a:rPr>
              <a:t> </a:t>
            </a:r>
            <a:r>
              <a:rPr lang="es" sz="1200">
                <a:solidFill>
                  <a:schemeClr val="lt1"/>
                </a:solidFill>
                <a:latin typeface="Barlow"/>
                <a:ea typeface="Barlow"/>
                <a:cs typeface="Barlow"/>
                <a:sym typeface="Barlow"/>
              </a:rPr>
              <a:t>Each service provider receives a verified .na domain, ensuring only authenticated entities operate within the public administration. </a:t>
            </a:r>
            <a:endParaRPr sz="1200">
              <a:solidFill>
                <a:schemeClr val="lt1"/>
              </a:solidFill>
              <a:latin typeface="Barlow"/>
              <a:ea typeface="Barlow"/>
              <a:cs typeface="Barlow"/>
              <a:sym typeface="Barlow"/>
            </a:endParaRPr>
          </a:p>
          <a:p>
            <a:pPr marL="0" lvl="0" indent="0" algn="l" rtl="0">
              <a:lnSpc>
                <a:spcPct val="115000"/>
              </a:lnSpc>
              <a:spcBef>
                <a:spcPts val="1200"/>
              </a:spcBef>
              <a:spcAft>
                <a:spcPts val="0"/>
              </a:spcAft>
              <a:buNone/>
            </a:pPr>
            <a:r>
              <a:rPr lang="es" sz="1200" b="1">
                <a:solidFill>
                  <a:srgbClr val="5ABFAD"/>
                </a:solidFill>
                <a:latin typeface="Barlow"/>
                <a:ea typeface="Barlow"/>
                <a:cs typeface="Barlow"/>
                <a:sym typeface="Barlow"/>
              </a:rPr>
              <a:t>· Self-Managed Data on Blockchain:</a:t>
            </a:r>
            <a:r>
              <a:rPr lang="es" sz="1200" b="1">
                <a:solidFill>
                  <a:schemeClr val="lt1"/>
                </a:solidFill>
                <a:latin typeface="Barlow"/>
                <a:ea typeface="Barlow"/>
                <a:cs typeface="Barlow"/>
                <a:sym typeface="Barlow"/>
              </a:rPr>
              <a:t> </a:t>
            </a:r>
            <a:r>
              <a:rPr lang="es" sz="1200">
                <a:solidFill>
                  <a:schemeClr val="lt1"/>
                </a:solidFill>
                <a:latin typeface="Barlow"/>
                <a:ea typeface="Barlow"/>
                <a:cs typeface="Barlow"/>
                <a:sym typeface="Barlow"/>
              </a:rPr>
              <a:t>Companies maintain full control of their data onchain, guaranteeing integrity, security, and real-time updates. </a:t>
            </a:r>
            <a:endParaRPr sz="1200">
              <a:solidFill>
                <a:schemeClr val="lt1"/>
              </a:solidFill>
              <a:latin typeface="Barlow"/>
              <a:ea typeface="Barlow"/>
              <a:cs typeface="Barlow"/>
              <a:sym typeface="Barlow"/>
            </a:endParaRPr>
          </a:p>
          <a:p>
            <a:pPr marL="0" lvl="0" indent="0" algn="l" rtl="0">
              <a:lnSpc>
                <a:spcPct val="115000"/>
              </a:lnSpc>
              <a:spcBef>
                <a:spcPts val="1200"/>
              </a:spcBef>
              <a:spcAft>
                <a:spcPts val="0"/>
              </a:spcAft>
              <a:buNone/>
            </a:pPr>
            <a:r>
              <a:rPr lang="es" sz="1200" b="1">
                <a:solidFill>
                  <a:srgbClr val="5ABFAD"/>
                </a:solidFill>
                <a:latin typeface="Barlow"/>
                <a:ea typeface="Barlow"/>
                <a:cs typeface="Barlow"/>
                <a:sym typeface="Barlow"/>
              </a:rPr>
              <a:t>· Enhanced Public Trust and Transparency:</a:t>
            </a:r>
            <a:r>
              <a:rPr lang="es" sz="1200">
                <a:solidFill>
                  <a:srgbClr val="5ABFAD"/>
                </a:solidFill>
                <a:latin typeface="Barlow"/>
                <a:ea typeface="Barlow"/>
                <a:cs typeface="Barlow"/>
                <a:sym typeface="Barlow"/>
              </a:rPr>
              <a:t> </a:t>
            </a:r>
            <a:r>
              <a:rPr lang="es" sz="1200">
                <a:solidFill>
                  <a:schemeClr val="lt1"/>
                </a:solidFill>
                <a:latin typeface="Barlow"/>
                <a:ea typeface="Barlow"/>
                <a:cs typeface="Barlow"/>
                <a:sym typeface="Barlow"/>
              </a:rPr>
              <a:t>DNS3 strengthens public trust by making government services transparent and easily verifiable by citizens.</a:t>
            </a:r>
            <a:endParaRPr sz="1200">
              <a:solidFill>
                <a:schemeClr val="lt1"/>
              </a:solidFill>
              <a:latin typeface="Barlow"/>
              <a:ea typeface="Barlow"/>
              <a:cs typeface="Barlow"/>
              <a:sym typeface="Barlow"/>
            </a:endParaRPr>
          </a:p>
          <a:p>
            <a:pPr marL="0" lvl="0" indent="0" algn="l" rtl="0">
              <a:lnSpc>
                <a:spcPct val="115000"/>
              </a:lnSpc>
              <a:spcBef>
                <a:spcPts val="1200"/>
              </a:spcBef>
              <a:spcAft>
                <a:spcPts val="1200"/>
              </a:spcAft>
              <a:buNone/>
            </a:pPr>
            <a:endParaRPr sz="1300">
              <a:solidFill>
                <a:schemeClr val="lt1"/>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p:nvPr/>
        </p:nvSpPr>
        <p:spPr>
          <a:xfrm>
            <a:off x="1254900" y="1537700"/>
            <a:ext cx="6634200" cy="629400"/>
          </a:xfrm>
          <a:prstGeom prst="rect">
            <a:avLst/>
          </a:prstGeom>
          <a:no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1300"/>
              <a:buFont typeface="Arial"/>
              <a:buNone/>
            </a:pPr>
            <a:r>
              <a:rPr lang="es" sz="2000">
                <a:solidFill>
                  <a:schemeClr val="lt1"/>
                </a:solidFill>
                <a:latin typeface="Barlow"/>
                <a:ea typeface="Barlow"/>
                <a:cs typeface="Barlow"/>
                <a:sym typeface="Barlow"/>
              </a:rPr>
              <a:t>Ensuring transparency, data ownership and efficiency in the Web3 and AI era</a:t>
            </a:r>
            <a:endParaRPr sz="2000">
              <a:solidFill>
                <a:schemeClr val="lt1"/>
              </a:solidFill>
              <a:latin typeface="Barlow"/>
              <a:ea typeface="Barlow"/>
              <a:cs typeface="Barlow"/>
              <a:sym typeface="Barlow"/>
            </a:endParaRPr>
          </a:p>
          <a:p>
            <a:pPr marL="0" lvl="0" indent="0" algn="l" rtl="0">
              <a:spcBef>
                <a:spcPts val="2400"/>
              </a:spcBef>
              <a:spcAft>
                <a:spcPts val="0"/>
              </a:spcAft>
              <a:buNone/>
            </a:pPr>
            <a:endParaRPr sz="1300">
              <a:latin typeface="Barlow"/>
              <a:ea typeface="Barlow"/>
              <a:cs typeface="Barlow"/>
              <a:sym typeface="Barlow"/>
            </a:endParaRPr>
          </a:p>
          <a:p>
            <a:pPr marL="0" marR="0" lvl="0" indent="0" algn="ctr" rtl="0">
              <a:lnSpc>
                <a:spcPct val="100000"/>
              </a:lnSpc>
              <a:spcBef>
                <a:spcPts val="0"/>
              </a:spcBef>
              <a:spcAft>
                <a:spcPts val="0"/>
              </a:spcAft>
              <a:buClr>
                <a:srgbClr val="000000"/>
              </a:buClr>
              <a:buSzPts val="1300"/>
              <a:buFont typeface="Arial"/>
              <a:buNone/>
            </a:pPr>
            <a:endParaRPr sz="2700">
              <a:solidFill>
                <a:schemeClr val="lt1"/>
              </a:solidFill>
              <a:latin typeface="Barlow"/>
              <a:ea typeface="Barlow"/>
              <a:cs typeface="Barlow"/>
              <a:sym typeface="Barlow"/>
            </a:endParaRPr>
          </a:p>
          <a:p>
            <a:pPr marL="0" marR="0" lvl="0" indent="0" algn="l" rtl="0">
              <a:lnSpc>
                <a:spcPct val="100000"/>
              </a:lnSpc>
              <a:spcBef>
                <a:spcPts val="2400"/>
              </a:spcBef>
              <a:spcAft>
                <a:spcPts val="0"/>
              </a:spcAft>
              <a:buClr>
                <a:srgbClr val="000000"/>
              </a:buClr>
              <a:buSzPts val="1100"/>
              <a:buFont typeface="Arial"/>
              <a:buNone/>
            </a:pPr>
            <a:endParaRPr sz="2200" i="0" u="none" strike="noStrike" cap="none">
              <a:solidFill>
                <a:srgbClr val="000000"/>
              </a:solidFill>
              <a:latin typeface="Barlow"/>
              <a:ea typeface="Barlow"/>
              <a:cs typeface="Barlow"/>
              <a:sym typeface="Barlow"/>
            </a:endParaRPr>
          </a:p>
        </p:txBody>
      </p:sp>
      <p:pic>
        <p:nvPicPr>
          <p:cNvPr id="204" name="Google Shape;204;p27"/>
          <p:cNvPicPr preferRelativeResize="0"/>
          <p:nvPr/>
        </p:nvPicPr>
        <p:blipFill>
          <a:blip r:embed="rId3">
            <a:alphaModFix/>
          </a:blip>
          <a:stretch>
            <a:fillRect/>
          </a:stretch>
        </p:blipFill>
        <p:spPr>
          <a:xfrm>
            <a:off x="2310213" y="2360606"/>
            <a:ext cx="4405821" cy="1234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xt">
  <a:themeElements>
    <a:clrScheme name="Personalizado 88">
      <a:dk1>
        <a:srgbClr val="182959"/>
      </a:dk1>
      <a:lt1>
        <a:srgbClr val="FFFFFF"/>
      </a:lt1>
      <a:dk2>
        <a:srgbClr val="5ABFAD"/>
      </a:dk2>
      <a:lt2>
        <a:srgbClr val="010326"/>
      </a:lt2>
      <a:accent1>
        <a:srgbClr val="F5ECFF"/>
      </a:accent1>
      <a:accent2>
        <a:srgbClr val="FF99FF"/>
      </a:accent2>
      <a:accent3>
        <a:srgbClr val="FFBBFF"/>
      </a:accent3>
      <a:accent4>
        <a:srgbClr val="FFFF99"/>
      </a:accent4>
      <a:accent5>
        <a:srgbClr val="FF0000"/>
      </a:accent5>
      <a:accent6>
        <a:srgbClr val="00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1137</Words>
  <Application>Microsoft Macintosh PowerPoint</Application>
  <PresentationFormat>Presentación en pantalla (16:9)</PresentationFormat>
  <Paragraphs>86</Paragraphs>
  <Slides>9</Slides>
  <Notes>9</Notes>
  <HiddenSlides>0</HiddenSlides>
  <MMClips>0</MMClips>
  <ScaleCrop>false</ScaleCrop>
  <HeadingPairs>
    <vt:vector size="6" baseType="variant">
      <vt:variant>
        <vt:lpstr>Fuentes usadas</vt:lpstr>
      </vt:variant>
      <vt:variant>
        <vt:i4>11</vt:i4>
      </vt:variant>
      <vt:variant>
        <vt:lpstr>Tema</vt:lpstr>
      </vt:variant>
      <vt:variant>
        <vt:i4>2</vt:i4>
      </vt:variant>
      <vt:variant>
        <vt:lpstr>Títulos de diapositiva</vt:lpstr>
      </vt:variant>
      <vt:variant>
        <vt:i4>9</vt:i4>
      </vt:variant>
    </vt:vector>
  </HeadingPairs>
  <TitlesOfParts>
    <vt:vector size="22" baseType="lpstr">
      <vt:lpstr>Montserrat</vt:lpstr>
      <vt:lpstr>Barlow SemiBold</vt:lpstr>
      <vt:lpstr>Merriweather</vt:lpstr>
      <vt:lpstr>Barlow</vt:lpstr>
      <vt:lpstr>Jost</vt:lpstr>
      <vt:lpstr>Barlow Black</vt:lpstr>
      <vt:lpstr>Jost Black</vt:lpstr>
      <vt:lpstr>Montserrat ExtraBold</vt:lpstr>
      <vt:lpstr>Barlow Medium</vt:lpstr>
      <vt:lpstr>Arial</vt:lpstr>
      <vt:lpstr>Barlow Light</vt:lpstr>
      <vt:lpstr>Simple Light</vt:lpstr>
      <vt:lpstr>Context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Sergi Fernandez Fort</cp:lastModifiedBy>
  <cp:revision>1</cp:revision>
  <dcterms:modified xsi:type="dcterms:W3CDTF">2024-10-10T15:32:21Z</dcterms:modified>
</cp:coreProperties>
</file>