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Azeret Mono" pitchFamily="2" charset="77"/>
      <p:regular r:id="rId13"/>
      <p:bold r:id="rId14"/>
      <p:italic r:id="rId15"/>
      <p:boldItalic r:id="rId16"/>
    </p:embeddedFont>
    <p:embeddedFont>
      <p:font typeface="Montserrat" pitchFamily="2" charset="77"/>
      <p:regular r:id="rId17"/>
      <p:bold r:id="rId18"/>
      <p:italic r:id="rId19"/>
      <p:boldItalic r:id="rId20"/>
    </p:embeddedFont>
    <p:embeddedFont>
      <p:font typeface="Montserrat Black" pitchFamily="2" charset="77"/>
      <p:bold r:id="rId21"/>
      <p:italic r:id="rId22"/>
      <p:boldItalic r:id="rId23"/>
    </p:embeddedFont>
    <p:embeddedFont>
      <p:font typeface="Montserrat ExtraBold" pitchFamily="2" charset="77"/>
      <p:bold r:id="rId24"/>
      <p:italic r:id="rId25"/>
      <p:boldItalic r:id="rId26"/>
    </p:embeddedFont>
    <p:embeddedFont>
      <p:font typeface="Montserrat Medium" pitchFamily="2" charset="77"/>
      <p:regular r:id="rId27"/>
      <p:bold r:id="rId28"/>
      <p:italic r:id="rId29"/>
      <p:boldItalic r:id="rId30"/>
    </p:embeddedFont>
    <p:embeddedFont>
      <p:font typeface="Montserrat SemiBold" pitchFamily="2" charset="77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97">
          <p15:clr>
            <a:srgbClr val="A4A3A4"/>
          </p15:clr>
        </p15:guide>
        <p15:guide id="2" pos="478">
          <p15:clr>
            <a:srgbClr val="A4A3A4"/>
          </p15:clr>
        </p15:guide>
        <p15:guide id="3" pos="3177">
          <p15:clr>
            <a:srgbClr val="747775"/>
          </p15:clr>
        </p15:guide>
        <p15:guide id="4" orient="horz" pos="2009">
          <p15:clr>
            <a:srgbClr val="747775"/>
          </p15:clr>
        </p15:guide>
        <p15:guide id="5" orient="horz" pos="2746">
          <p15:clr>
            <a:srgbClr val="747775"/>
          </p15:clr>
        </p15:guide>
        <p15:guide id="6" orient="horz" pos="3455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g5MzvM9N5Wf+DKiFzHPPlwKi5j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4"/>
    <p:restoredTop sz="94719"/>
  </p:normalViewPr>
  <p:slideViewPr>
    <p:cSldViewPr snapToGrid="0">
      <p:cViewPr varScale="1">
        <p:scale>
          <a:sx n="132" d="100"/>
          <a:sy n="132" d="100"/>
        </p:scale>
        <p:origin x="176" y="520"/>
      </p:cViewPr>
      <p:guideLst>
        <p:guide orient="horz" pos="1297"/>
        <p:guide pos="478"/>
        <p:guide pos="3177"/>
        <p:guide orient="horz" pos="2009"/>
        <p:guide orient="horz" pos="2746"/>
        <p:guide orient="horz" pos="34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theme" Target="theme/theme1.xml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2f152c61def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" name="Google Shape;19;g2f152c61def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Decentralized Naming for the New Internet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DNS3: Blockchain-Based DNS for Web3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i="1">
                <a:solidFill>
                  <a:schemeClr val="dk1"/>
                </a:solidFill>
              </a:rPr>
              <a:t>"Revolutionizing Internet Access with Decentralized Naming"</a:t>
            </a:r>
            <a:r>
              <a:rPr lang="en-US">
                <a:solidFill>
                  <a:schemeClr val="dk1"/>
                </a:solidFill>
              </a:rPr>
              <a:t> o </a:t>
            </a:r>
            <a:r>
              <a:rPr lang="en-US" i="1">
                <a:solidFill>
                  <a:schemeClr val="dk1"/>
                </a:solidFill>
              </a:rPr>
              <a:t>"Empowering the Web3 Era with Secure, Decentralized DNS."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d337be03f4_1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2d337be03f4_1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Decentralized Naming for the New Internet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DNS3: Blockchain-Based DNS for Web3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i="1">
                <a:solidFill>
                  <a:schemeClr val="dk1"/>
                </a:solidFill>
              </a:rPr>
              <a:t>"Revolutionizing Internet Access with Decentralized Naming"</a:t>
            </a:r>
            <a:r>
              <a:rPr lang="en-US">
                <a:solidFill>
                  <a:schemeClr val="dk1"/>
                </a:solidFill>
              </a:rPr>
              <a:t> o </a:t>
            </a:r>
            <a:r>
              <a:rPr lang="en-US" i="1">
                <a:solidFill>
                  <a:schemeClr val="dk1"/>
                </a:solidFill>
              </a:rPr>
              <a:t>"Empowering the Web3 Era with Secure, Decentralized DNS."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2d337be03f4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" name="Google Shape;26;g2d337be03f4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f2694bda24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Google Shape;49;g2f2694bda24_1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f2694bda2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g2f2694bda24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2256d1949_3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2f2256d1949_3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d337be03f4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" name="Google Shape;78;g2d337be03f4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d338798ea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2d338798ea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d338798ea8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2d338798ea8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d338798e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g2d338798e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TX - DARK 1">
  <p:cSld name="CUSTOM_1_2">
    <p:bg>
      <p:bgPr>
        <a:solidFill>
          <a:srgbClr val="1C1B4B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TX - LIGHT v2">
  <p:cSld name="CUSTOM_1_1">
    <p:bg>
      <p:bgPr>
        <a:solidFill>
          <a:srgbClr val="FFFFFF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g2c3e9739c02_0_3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39525" y="359173"/>
            <a:ext cx="457199" cy="3296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TX - DARK">
  <p:cSld name="CUSTOM_1">
    <p:bg>
      <p:bgPr>
        <a:solidFill>
          <a:srgbClr val="1C1B4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g2c3e9739c02_0_236"/>
          <p:cNvPicPr preferRelativeResize="0"/>
          <p:nvPr/>
        </p:nvPicPr>
        <p:blipFill rotWithShape="1">
          <a:blip r:embed="rId2">
            <a:alphaModFix/>
          </a:blip>
          <a:srcRect r="-996"/>
          <a:stretch/>
        </p:blipFill>
        <p:spPr>
          <a:xfrm>
            <a:off x="11339525" y="362370"/>
            <a:ext cx="457199" cy="323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rco blanco">
  <p:cSld name="Marco blanco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c4d09108b4_2_60"/>
          <p:cNvSpPr/>
          <p:nvPr/>
        </p:nvSpPr>
        <p:spPr>
          <a:xfrm>
            <a:off x="192088" y="188913"/>
            <a:ext cx="11807700" cy="64728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g2c4d09108b4_2_60"/>
          <p:cNvSpPr/>
          <p:nvPr/>
        </p:nvSpPr>
        <p:spPr>
          <a:xfrm>
            <a:off x="192086" y="6273800"/>
            <a:ext cx="11807700" cy="3879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g2c4d09108b4_2_60"/>
          <p:cNvSpPr/>
          <p:nvPr/>
        </p:nvSpPr>
        <p:spPr>
          <a:xfrm>
            <a:off x="11568113" y="188913"/>
            <a:ext cx="431700" cy="64728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15;g2c4d09108b4_2_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5400000">
            <a:off x="11224070" y="5489828"/>
            <a:ext cx="1130892" cy="22392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g2c4d09108b4_2_60"/>
          <p:cNvSpPr txBox="1"/>
          <p:nvPr/>
        </p:nvSpPr>
        <p:spPr>
          <a:xfrm>
            <a:off x="311285" y="6391074"/>
            <a:ext cx="1330500" cy="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chemeClr val="accent1"/>
                </a:solidFill>
                <a:latin typeface="Azeret Mono"/>
                <a:ea typeface="Azeret Mono"/>
                <a:cs typeface="Azeret Mono"/>
                <a:sym typeface="Azeret Mono"/>
              </a:rPr>
              <a:t>Deck 2024_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2F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21">
          <p15:clr>
            <a:srgbClr val="F26B43"/>
          </p15:clr>
        </p15:guide>
        <p15:guide id="2" pos="7559">
          <p15:clr>
            <a:srgbClr val="F26B43"/>
          </p15:clr>
        </p15:guide>
        <p15:guide id="3" pos="7287">
          <p15:clr>
            <a:srgbClr val="F26B43"/>
          </p15:clr>
        </p15:guide>
        <p15:guide id="4" orient="horz" pos="119">
          <p15:clr>
            <a:srgbClr val="F26B43"/>
          </p15:clr>
        </p15:guide>
        <p15:guide id="5" orient="horz" pos="4201">
          <p15:clr>
            <a:srgbClr val="F26B43"/>
          </p15:clr>
        </p15:guide>
        <p15:guide id="6" orient="horz" pos="39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alex@ctx.xyz" TargetMode="Externa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B4B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g2f152c61def_6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0700" y="3271875"/>
            <a:ext cx="8323350" cy="41323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g2f152c61def_6_0"/>
          <p:cNvSpPr txBox="1"/>
          <p:nvPr/>
        </p:nvSpPr>
        <p:spPr>
          <a:xfrm>
            <a:off x="2312400" y="1938550"/>
            <a:ext cx="75672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-US" sz="3000" b="1">
                <a:solidFill>
                  <a:srgbClr val="008FB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Global Wine</a:t>
            </a:r>
            <a:endParaRPr sz="3000" b="1" i="0" u="none" strike="noStrike" cap="none">
              <a:solidFill>
                <a:srgbClr val="008FB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-US" sz="3000" b="1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 Alliance</a:t>
            </a:r>
            <a:endParaRPr sz="3000" b="1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-US" sz="2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(GWDA)</a:t>
            </a:r>
            <a:endParaRPr sz="2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5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3;g2f152c61def_6_0"/>
          <p:cNvSpPr txBox="1"/>
          <p:nvPr/>
        </p:nvSpPr>
        <p:spPr>
          <a:xfrm>
            <a:off x="2882400" y="3494100"/>
            <a:ext cx="64272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AI-Ready, Data focused, Local-Specific Domains (TLDs) for Businesses, Services, and Public Spaces</a:t>
            </a:r>
            <a:endParaRPr sz="1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5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1B4B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g2d337be03f4_1_1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0700" y="3119475"/>
            <a:ext cx="8323350" cy="4132325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sp>
        <p:nvSpPr>
          <p:cNvPr id="113" name="Google Shape;113;g2d337be03f4_1_137"/>
          <p:cNvSpPr txBox="1"/>
          <p:nvPr/>
        </p:nvSpPr>
        <p:spPr>
          <a:xfrm>
            <a:off x="2312400" y="2471950"/>
            <a:ext cx="7567200" cy="14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-US" sz="3000" b="1">
                <a:solidFill>
                  <a:srgbClr val="008FB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GWDA</a:t>
            </a:r>
            <a:endParaRPr sz="3000" b="1" i="0" u="none" strike="noStrike" cap="none">
              <a:solidFill>
                <a:srgbClr val="008FB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900"/>
              <a:buFont typeface="Arial"/>
              <a:buNone/>
            </a:pPr>
            <a:r>
              <a:rPr lang="en-US" sz="3000" b="1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Let’s connect</a:t>
            </a:r>
            <a:endParaRPr sz="3000" b="1" i="0" u="none" strike="noStrike" cap="none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5300" b="1" i="0" u="none" strike="noStrike" cap="non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g2d337be03f4_1_137"/>
          <p:cNvPicPr preferRelativeResize="0"/>
          <p:nvPr/>
        </p:nvPicPr>
        <p:blipFill rotWithShape="1">
          <a:blip r:embed="rId4">
            <a:alphaModFix/>
          </a:blip>
          <a:srcRect l="43504" t="71182" r="48698"/>
          <a:stretch/>
        </p:blipFill>
        <p:spPr>
          <a:xfrm>
            <a:off x="5137200" y="3548900"/>
            <a:ext cx="510548" cy="34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2d337be03f4_1_137"/>
          <p:cNvSpPr txBox="1"/>
          <p:nvPr/>
        </p:nvSpPr>
        <p:spPr>
          <a:xfrm>
            <a:off x="5571550" y="3499500"/>
            <a:ext cx="1656000" cy="540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rtl="0">
              <a:lnSpc>
                <a:spcPct val="115000"/>
              </a:lnSpc>
              <a:spcAft>
                <a:spcPts val="50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300" b="0" i="0" u="sng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alex@ct</a:t>
            </a:r>
            <a:r>
              <a:rPr lang="en-US" sz="1300" b="0" i="0" u="sng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</a:t>
            </a:r>
            <a:r>
              <a:rPr lang="en-US" sz="1300" b="0" i="0" u="sng" strike="noStrike" cap="none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.xyz</a:t>
            </a:r>
            <a:endParaRPr sz="13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g2d337be03f4_0_40"/>
          <p:cNvPicPr preferRelativeResize="0"/>
          <p:nvPr/>
        </p:nvPicPr>
        <p:blipFill rotWithShape="1">
          <a:blip r:embed="rId3">
            <a:alphaModFix/>
          </a:blip>
          <a:srcRect l="-4108" r="4396"/>
          <a:stretch/>
        </p:blipFill>
        <p:spPr>
          <a:xfrm>
            <a:off x="-524725" y="-39100"/>
            <a:ext cx="12750776" cy="6936199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g2d337be03f4_0_40"/>
          <p:cNvSpPr txBox="1"/>
          <p:nvPr/>
        </p:nvSpPr>
        <p:spPr>
          <a:xfrm>
            <a:off x="1001850" y="1514013"/>
            <a:ext cx="10188300" cy="27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The global data storage market relies heavily on the Domain Name System (DNS).</a:t>
            </a:r>
            <a:r>
              <a:rPr lang="en-US" sz="3000" b="0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current DNS is a legacy, centrally-controlled system, unable to support the decentralized, data-intensive requirements of AI and Web3.</a:t>
            </a:r>
            <a:endParaRPr sz="2600" b="1" i="1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g2d337be03f4_0_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7674" y="4855324"/>
            <a:ext cx="1112525" cy="111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g2d337be03f4_0_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3241" y="5129313"/>
            <a:ext cx="412150" cy="41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g2d337be03f4_0_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26281" y="5129313"/>
            <a:ext cx="412150" cy="412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g2d337be03f4_0_40"/>
          <p:cNvGrpSpPr/>
          <p:nvPr/>
        </p:nvGrpSpPr>
        <p:grpSpPr>
          <a:xfrm>
            <a:off x="3168688" y="4874925"/>
            <a:ext cx="1504200" cy="1272300"/>
            <a:chOff x="3073725" y="5103525"/>
            <a:chExt cx="1504200" cy="1272300"/>
          </a:xfrm>
        </p:grpSpPr>
        <p:pic>
          <p:nvPicPr>
            <p:cNvPr id="34" name="Google Shape;34;g2d337be03f4_0_40"/>
            <p:cNvPicPr preferRelativeResize="0"/>
            <p:nvPr/>
          </p:nvPicPr>
          <p:blipFill rotWithShape="1">
            <a:blip r:embed="rId6">
              <a:alphaModFix/>
            </a:blip>
            <a:srcRect b="17218"/>
            <a:stretch/>
          </p:blipFill>
          <p:spPr>
            <a:xfrm>
              <a:off x="3269575" y="5103525"/>
              <a:ext cx="1112500" cy="920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35;g2d337be03f4_0_40"/>
            <p:cNvSpPr txBox="1"/>
            <p:nvPr/>
          </p:nvSpPr>
          <p:spPr>
            <a:xfrm>
              <a:off x="3073725" y="6006525"/>
              <a:ext cx="150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254.21.12.01</a:t>
              </a:r>
              <a:endParaRPr sz="12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36;g2d337be03f4_0_40"/>
          <p:cNvGrpSpPr/>
          <p:nvPr/>
        </p:nvGrpSpPr>
        <p:grpSpPr>
          <a:xfrm>
            <a:off x="7519113" y="5073030"/>
            <a:ext cx="1504200" cy="1074195"/>
            <a:chOff x="7424150" y="5301630"/>
            <a:chExt cx="1504200" cy="1074195"/>
          </a:xfrm>
        </p:grpSpPr>
        <p:grpSp>
          <p:nvGrpSpPr>
            <p:cNvPr id="37" name="Google Shape;37;g2d337be03f4_0_40"/>
            <p:cNvGrpSpPr/>
            <p:nvPr/>
          </p:nvGrpSpPr>
          <p:grpSpPr>
            <a:xfrm>
              <a:off x="7715870" y="5301630"/>
              <a:ext cx="920743" cy="677116"/>
              <a:chOff x="8173070" y="5484923"/>
              <a:chExt cx="920743" cy="677116"/>
            </a:xfrm>
          </p:grpSpPr>
          <p:grpSp>
            <p:nvGrpSpPr>
              <p:cNvPr id="38" name="Google Shape;38;g2d337be03f4_0_40"/>
              <p:cNvGrpSpPr/>
              <p:nvPr/>
            </p:nvGrpSpPr>
            <p:grpSpPr>
              <a:xfrm>
                <a:off x="8173070" y="5484923"/>
                <a:ext cx="920743" cy="677116"/>
                <a:chOff x="8268225" y="5364425"/>
                <a:chExt cx="1203900" cy="879600"/>
              </a:xfrm>
            </p:grpSpPr>
            <p:sp>
              <p:nvSpPr>
                <p:cNvPr id="39" name="Google Shape;39;g2d337be03f4_0_40"/>
                <p:cNvSpPr/>
                <p:nvPr/>
              </p:nvSpPr>
              <p:spPr>
                <a:xfrm>
                  <a:off x="8268225" y="5364425"/>
                  <a:ext cx="1203900" cy="879600"/>
                </a:xfrm>
                <a:prstGeom prst="roundRect">
                  <a:avLst>
                    <a:gd name="adj" fmla="val 6310"/>
                  </a:avLst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40" name="Google Shape;40;g2d337be03f4_0_40"/>
                <p:cNvCxnSpPr/>
                <p:nvPr/>
              </p:nvCxnSpPr>
              <p:spPr>
                <a:xfrm>
                  <a:off x="8268225" y="5516825"/>
                  <a:ext cx="1200600" cy="33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41" name="Google Shape;41;g2d337be03f4_0_40"/>
                <p:cNvCxnSpPr/>
                <p:nvPr/>
              </p:nvCxnSpPr>
              <p:spPr>
                <a:xfrm>
                  <a:off x="8688250" y="5371050"/>
                  <a:ext cx="79500" cy="1521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42" name="Google Shape;42;g2d337be03f4_0_40"/>
                <p:cNvSpPr/>
                <p:nvPr/>
              </p:nvSpPr>
              <p:spPr>
                <a:xfrm>
                  <a:off x="8334350" y="5415150"/>
                  <a:ext cx="63900" cy="639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3;g2d337be03f4_0_40"/>
                <p:cNvSpPr/>
                <p:nvPr/>
              </p:nvSpPr>
              <p:spPr>
                <a:xfrm>
                  <a:off x="8437150" y="5415150"/>
                  <a:ext cx="63900" cy="639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4;g2d337be03f4_0_40"/>
                <p:cNvSpPr/>
                <p:nvPr/>
              </p:nvSpPr>
              <p:spPr>
                <a:xfrm>
                  <a:off x="8539950" y="5415150"/>
                  <a:ext cx="63900" cy="63900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pic>
            <p:nvPicPr>
              <p:cNvPr id="45" name="Google Shape;45;g2d337be03f4_0_40"/>
              <p:cNvPicPr preferRelativeResize="0"/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8798950" y="5869574"/>
                <a:ext cx="201176" cy="2011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6" name="Google Shape;46;g2d337be03f4_0_40"/>
            <p:cNvSpPr txBox="1"/>
            <p:nvPr/>
          </p:nvSpPr>
          <p:spPr>
            <a:xfrm>
              <a:off x="7424150" y="6006525"/>
              <a:ext cx="15042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rgbClr val="FFFFFF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www.ctx.xyz</a:t>
              </a:r>
              <a:endParaRPr sz="1200" b="1" i="1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g2f2694bda24_1_70"/>
          <p:cNvPicPr preferRelativeResize="0"/>
          <p:nvPr/>
        </p:nvPicPr>
        <p:blipFill rotWithShape="1">
          <a:blip r:embed="rId3">
            <a:alphaModFix/>
          </a:blip>
          <a:srcRect l="-4108" r="4395"/>
          <a:stretch/>
        </p:blipFill>
        <p:spPr>
          <a:xfrm>
            <a:off x="-524725" y="-39100"/>
            <a:ext cx="12750776" cy="6936199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g2f2694bda24_1_70"/>
          <p:cNvSpPr txBox="1"/>
          <p:nvPr/>
        </p:nvSpPr>
        <p:spPr>
          <a:xfrm>
            <a:off x="584364" y="983006"/>
            <a:ext cx="11023272" cy="543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Unreliable Information and Economic Impact</a:t>
            </a: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current DNS allows anyone to publish 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unverified information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on the internet. This unreliable data is then used, without adequate verification, to train AI models.</a:t>
            </a: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Domains are treated as mere </a:t>
            </a:r>
            <a:r>
              <a:rPr lang="en-US" sz="3000" b="1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commodities for profit</a:t>
            </a:r>
            <a:r>
              <a:rPr lang="en-US" sz="30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not as the vital public infrastructure they truly are.</a:t>
            </a:r>
            <a:endParaRPr sz="3000" b="0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3000"/>
              </a:spcBef>
              <a:spcAft>
                <a:spcPts val="300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3000" b="1" i="0" u="none" strike="noStrike" cap="none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53;g2f2694bda24_1_70"/>
          <p:cNvSpPr/>
          <p:nvPr/>
        </p:nvSpPr>
        <p:spPr>
          <a:xfrm>
            <a:off x="5474250" y="311164"/>
            <a:ext cx="1243500" cy="2976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3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PROBLEM</a:t>
            </a:r>
            <a:endParaRPr sz="1300" b="1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g2f2694bda24_0_67"/>
          <p:cNvPicPr preferRelativeResize="0"/>
          <p:nvPr/>
        </p:nvPicPr>
        <p:blipFill rotWithShape="1">
          <a:blip r:embed="rId3">
            <a:alphaModFix/>
          </a:blip>
          <a:srcRect l="-4108" r="4396"/>
          <a:stretch/>
        </p:blipFill>
        <p:spPr>
          <a:xfrm>
            <a:off x="-524725" y="-39100"/>
            <a:ext cx="12750776" cy="693619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2f2694bda24_0_67"/>
          <p:cNvSpPr txBox="1"/>
          <p:nvPr/>
        </p:nvSpPr>
        <p:spPr>
          <a:xfrm>
            <a:off x="256025" y="332400"/>
            <a:ext cx="11014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200" b="1" i="0" u="none" strike="noStrike" cap="none">
              <a:solidFill>
                <a:srgbClr val="FFFFFF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0" name="Google Shape;60;g2f2694bda24_0_67"/>
          <p:cNvSpPr/>
          <p:nvPr/>
        </p:nvSpPr>
        <p:spPr>
          <a:xfrm>
            <a:off x="7004225" y="1736400"/>
            <a:ext cx="4266300" cy="1621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2f2694bda24_0_67"/>
          <p:cNvSpPr/>
          <p:nvPr/>
        </p:nvSpPr>
        <p:spPr>
          <a:xfrm>
            <a:off x="7004225" y="3650250"/>
            <a:ext cx="4266300" cy="16215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f2694bda24_0_67"/>
          <p:cNvSpPr txBox="1"/>
          <p:nvPr/>
        </p:nvSpPr>
        <p:spPr>
          <a:xfrm>
            <a:off x="1112850" y="1888800"/>
            <a:ext cx="49407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3000" b="0" i="0" u="none" strike="noStrike" cap="non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3" name="Google Shape;63;g2f2694bda24_0_67"/>
          <p:cNvSpPr txBox="1"/>
          <p:nvPr/>
        </p:nvSpPr>
        <p:spPr>
          <a:xfrm>
            <a:off x="7146900" y="3865800"/>
            <a:ext cx="2107800" cy="11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$10T</a:t>
            </a:r>
            <a:endParaRPr sz="4600" b="0" i="0" u="none" strike="noStrike" cap="non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Money Lost</a:t>
            </a:r>
            <a:endParaRPr sz="1600" b="0" i="0" u="none" strike="noStrike" cap="non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4" name="Google Shape;64;g2f2694bda24_0_67"/>
          <p:cNvSpPr txBox="1"/>
          <p:nvPr/>
        </p:nvSpPr>
        <p:spPr>
          <a:xfrm>
            <a:off x="9139575" y="4081122"/>
            <a:ext cx="1827900" cy="81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due to fake data by 2025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f2694bda24_0_67"/>
          <p:cNvSpPr txBox="1"/>
          <p:nvPr/>
        </p:nvSpPr>
        <p:spPr>
          <a:xfrm>
            <a:off x="7146900" y="1936650"/>
            <a:ext cx="2107800" cy="12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-US" sz="46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90% </a:t>
            </a:r>
            <a:endParaRPr sz="4600" b="0" i="0" u="none" strike="noStrike" cap="non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DNS Domains</a:t>
            </a:r>
            <a:endParaRPr sz="1800" b="0" i="0" u="none" strike="noStrike" cap="non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66" name="Google Shape;66;g2f2694bda24_0_67"/>
          <p:cNvSpPr txBox="1"/>
          <p:nvPr/>
        </p:nvSpPr>
        <p:spPr>
          <a:xfrm>
            <a:off x="9139575" y="1957842"/>
            <a:ext cx="1882800" cy="1189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are controlled by 3 companies</a:t>
            </a:r>
            <a:r>
              <a:rPr lang="en-US" sz="1700" b="0" i="0" u="none" strike="noStrike" cap="none" dirty="0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f2694bda24_0_67"/>
          <p:cNvSpPr txBox="1"/>
          <p:nvPr/>
        </p:nvSpPr>
        <p:spPr>
          <a:xfrm>
            <a:off x="660100" y="1087800"/>
            <a:ext cx="5847900" cy="49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The Numbers Speak for Themselves</a:t>
            </a:r>
            <a:endParaRPr sz="3000" b="0" i="0" u="none" strike="noStrike" cap="none">
              <a:solidFill>
                <a:srgbClr val="FFFFFF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proliferation of misinformation and poorly trained AI models is projected to cost companies </a:t>
            </a:r>
            <a:r>
              <a:rPr lang="en-US" sz="3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$10 trillion by 2025</a:t>
            </a:r>
            <a:r>
              <a:rPr lang="en-US" sz="30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3000" b="1" i="0" u="none" strike="noStrike" cap="none">
              <a:solidFill>
                <a:srgbClr val="008FB1"/>
              </a:solidFill>
              <a:highlight>
                <a:srgbClr val="92C8D5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2256d1949_3_37"/>
          <p:cNvSpPr/>
          <p:nvPr/>
        </p:nvSpPr>
        <p:spPr>
          <a:xfrm>
            <a:off x="-95250" y="1152525"/>
            <a:ext cx="12287400" cy="6030600"/>
          </a:xfrm>
          <a:prstGeom prst="rect">
            <a:avLst/>
          </a:prstGeom>
          <a:gradFill>
            <a:gsLst>
              <a:gs pos="0">
                <a:srgbClr val="FFFFFF"/>
              </a:gs>
              <a:gs pos="65000">
                <a:srgbClr val="EEF3FF"/>
              </a:gs>
              <a:gs pos="100000">
                <a:srgbClr val="008FB1">
                  <a:alpha val="32156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g2f2256d1949_3_37"/>
          <p:cNvSpPr txBox="1"/>
          <p:nvPr/>
        </p:nvSpPr>
        <p:spPr>
          <a:xfrm>
            <a:off x="125" y="180000"/>
            <a:ext cx="121920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000" b="1">
                <a:solidFill>
                  <a:srgbClr val="1C1B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Global Wine</a:t>
            </a:r>
            <a:r>
              <a:rPr lang="en-US" sz="3000" b="1" i="0" u="none" strike="noStrike" cap="none">
                <a:solidFill>
                  <a:srgbClr val="1C1B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000" b="1">
                <a:solidFill>
                  <a:srgbClr val="008FB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Data Alliance</a:t>
            </a:r>
            <a:endParaRPr sz="3000" b="1" i="0" u="none" strike="noStrike" cap="none">
              <a:solidFill>
                <a:srgbClr val="1C1B4B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000" b="0" i="0" u="none" strike="noStrike" cap="none">
                <a:solidFill>
                  <a:srgbClr val="008FB1"/>
                </a:solidFill>
                <a:latin typeface="Montserrat"/>
                <a:ea typeface="Montserrat"/>
                <a:cs typeface="Montserrat"/>
                <a:sym typeface="Montserrat"/>
              </a:rPr>
              <a:t>Transforming Internet Data Presence</a:t>
            </a:r>
            <a:endParaRPr sz="3000" b="0" i="0" u="none" strike="noStrike" cap="none">
              <a:solidFill>
                <a:srgbClr val="008FB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g2f2256d1949_3_37"/>
          <p:cNvSpPr/>
          <p:nvPr/>
        </p:nvSpPr>
        <p:spPr>
          <a:xfrm>
            <a:off x="1318050" y="1693225"/>
            <a:ext cx="9555900" cy="4718100"/>
          </a:xfrm>
          <a:prstGeom prst="roundRect">
            <a:avLst>
              <a:gd name="adj" fmla="val 4363"/>
            </a:avLst>
          </a:prstGeom>
          <a:noFill/>
          <a:ln w="9525" cap="flat" cmpd="sng">
            <a:solidFill>
              <a:srgbClr val="92C8D5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dist="133350" dir="3840000" algn="bl" rotWithShape="0">
              <a:srgbClr val="4D467C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4320" marR="27432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GWDA</a:t>
            </a:r>
            <a:r>
              <a:rPr lang="en-US" sz="2000" b="0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 leverages </a:t>
            </a:r>
            <a:r>
              <a:rPr lang="en-US" sz="2000" b="1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Context Protocol</a:t>
            </a:r>
            <a:r>
              <a:rPr lang="en-US" sz="2000" b="0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 to create  a new Top-Level Domain (TLDs) in DNS3 : </a:t>
            </a:r>
            <a:r>
              <a:rPr lang="en-US" sz="2000" b="1">
                <a:solidFill>
                  <a:srgbClr val="008FB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.wine</a:t>
            </a:r>
            <a:endParaRPr sz="2000" b="0" i="0" u="none" strike="noStrike" cap="none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27432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→  Provides </a:t>
            </a:r>
            <a:r>
              <a:rPr lang="en-US" sz="2000" b="1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data management</a:t>
            </a:r>
            <a:r>
              <a:rPr lang="en-US" sz="2000" b="0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 for rich,  semantic, interoperable, machine-readable information</a:t>
            </a:r>
            <a:endParaRPr sz="2000" b="0" i="0" u="none" strike="noStrike" cap="none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27432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→  Ensures traceability, </a:t>
            </a:r>
            <a:r>
              <a:rPr lang="en-US" sz="2000" b="1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data integrity</a:t>
            </a:r>
            <a:r>
              <a:rPr lang="en-US" sz="2000" b="0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 and ownership verification </a:t>
            </a:r>
            <a:endParaRPr sz="2000" b="0" i="0" u="none" strike="noStrike" cap="none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marR="274320" lvl="0" indent="0" algn="l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→  Creates a direct channel between wineries and consumers</a:t>
            </a:r>
            <a:endParaRPr sz="20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d337be03f4_1_51"/>
          <p:cNvSpPr/>
          <p:nvPr/>
        </p:nvSpPr>
        <p:spPr>
          <a:xfrm>
            <a:off x="-95250" y="1152525"/>
            <a:ext cx="12287400" cy="6030600"/>
          </a:xfrm>
          <a:prstGeom prst="rect">
            <a:avLst/>
          </a:prstGeom>
          <a:gradFill>
            <a:gsLst>
              <a:gs pos="0">
                <a:srgbClr val="FFFFFF"/>
              </a:gs>
              <a:gs pos="65000">
                <a:srgbClr val="EEF3FF"/>
              </a:gs>
              <a:gs pos="100000">
                <a:srgbClr val="008FB1">
                  <a:alpha val="32156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g2d337be03f4_1_51"/>
          <p:cNvSpPr txBox="1"/>
          <p:nvPr/>
        </p:nvSpPr>
        <p:spPr>
          <a:xfrm>
            <a:off x="125" y="180000"/>
            <a:ext cx="121920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000" b="1">
                <a:solidFill>
                  <a:srgbClr val="1C1B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GWDA</a:t>
            </a:r>
            <a:r>
              <a:rPr lang="en-US" sz="3000" b="1" i="0" u="none" strike="noStrike" cap="none">
                <a:solidFill>
                  <a:srgbClr val="1C1B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000" b="1">
                <a:solidFill>
                  <a:srgbClr val="008FB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Wineries</a:t>
            </a:r>
            <a:endParaRPr sz="3000" b="1" i="0" u="none" strike="noStrike" cap="none">
              <a:solidFill>
                <a:srgbClr val="008FB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000" b="0" i="0" u="none" strike="noStrike" cap="none">
                <a:solidFill>
                  <a:srgbClr val="008FB1"/>
                </a:solidFill>
                <a:latin typeface="Montserrat"/>
                <a:ea typeface="Montserrat"/>
                <a:cs typeface="Montserrat"/>
                <a:sym typeface="Montserrat"/>
              </a:rPr>
              <a:t>Empowered Data Owners 1/2</a:t>
            </a:r>
            <a:endParaRPr sz="3000" b="0" i="0" u="none" strike="noStrike" cap="none">
              <a:solidFill>
                <a:srgbClr val="008FB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g2d337be03f4_1_51"/>
          <p:cNvSpPr/>
          <p:nvPr/>
        </p:nvSpPr>
        <p:spPr>
          <a:xfrm>
            <a:off x="1318050" y="1734000"/>
            <a:ext cx="9555900" cy="4677300"/>
          </a:xfrm>
          <a:prstGeom prst="roundRect">
            <a:avLst>
              <a:gd name="adj" fmla="val 4363"/>
            </a:avLst>
          </a:prstGeom>
          <a:noFill/>
          <a:ln w="9525" cap="flat" cmpd="sng">
            <a:solidFill>
              <a:srgbClr val="008FB1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dist="133350" dir="3840000" algn="bl" rotWithShape="0">
              <a:srgbClr val="4D467C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74320" marR="27432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Wineries</a:t>
            </a:r>
            <a:r>
              <a:rPr lang="en-US" sz="2000" b="0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 within a community have full </a:t>
            </a:r>
            <a:r>
              <a:rPr lang="en-US" sz="2000" b="1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control over their domain and associated data</a:t>
            </a:r>
            <a:r>
              <a:rPr lang="en-US" sz="2000" b="0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. For instance, "</a:t>
            </a: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onepiece</a:t>
            </a:r>
            <a:r>
              <a:rPr lang="en-US" sz="2000" b="0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wine</a:t>
            </a:r>
            <a:r>
              <a:rPr lang="en-US" sz="2000" b="0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" owns and manages all its information directly through its domain.</a:t>
            </a:r>
            <a:endParaRPr sz="2000" b="0" i="0" u="none" strike="noStrike" cap="none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74320" marR="27432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The </a:t>
            </a: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winery</a:t>
            </a:r>
            <a:r>
              <a:rPr lang="en-US" sz="2000" b="0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 can update its data in real-time, such as </a:t>
            </a: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products</a:t>
            </a:r>
            <a:r>
              <a:rPr lang="en-US" sz="2000" b="0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visiting</a:t>
            </a:r>
            <a:r>
              <a:rPr lang="en-US" sz="2000" b="0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 hours </a:t>
            </a: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to the cellar</a:t>
            </a:r>
            <a:r>
              <a:rPr lang="en-US" sz="2000" b="0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. This </a:t>
            </a:r>
            <a:r>
              <a:rPr lang="en-US" sz="2000" b="1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single source of truth</a:t>
            </a:r>
            <a:r>
              <a:rPr lang="en-US" sz="2000" b="0" i="0" u="none" strike="noStrike" cap="none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 is then accessible to various services and AI-powered chat-bots. Delivery apps, review sites, and local directories can all fetch the latest, accurate information directly from the restaurant's domain.</a:t>
            </a:r>
            <a:endParaRPr sz="2000" b="0" i="0" u="none" strike="noStrike" cap="none">
              <a:solidFill>
                <a:srgbClr val="008FB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338798ea8_0_8"/>
          <p:cNvSpPr/>
          <p:nvPr/>
        </p:nvSpPr>
        <p:spPr>
          <a:xfrm>
            <a:off x="-95250" y="1152525"/>
            <a:ext cx="12287400" cy="6030600"/>
          </a:xfrm>
          <a:prstGeom prst="rect">
            <a:avLst/>
          </a:prstGeom>
          <a:gradFill>
            <a:gsLst>
              <a:gs pos="0">
                <a:srgbClr val="FFFFFF"/>
              </a:gs>
              <a:gs pos="65000">
                <a:srgbClr val="EEF3FF"/>
              </a:gs>
              <a:gs pos="100000">
                <a:srgbClr val="008FB1">
                  <a:alpha val="32156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g2d338798ea8_0_8"/>
          <p:cNvSpPr txBox="1"/>
          <p:nvPr/>
        </p:nvSpPr>
        <p:spPr>
          <a:xfrm>
            <a:off x="125" y="180000"/>
            <a:ext cx="121920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000" b="1">
                <a:solidFill>
                  <a:srgbClr val="1C1B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GWDA</a:t>
            </a:r>
            <a:r>
              <a:rPr lang="en-US" sz="3000" b="1" i="0" u="none" strike="noStrike" cap="none">
                <a:solidFill>
                  <a:srgbClr val="1C1B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000" b="1">
                <a:solidFill>
                  <a:srgbClr val="008FB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Wineries</a:t>
            </a:r>
            <a:endParaRPr sz="3000" b="1" i="0" u="none" strike="noStrike" cap="none">
              <a:solidFill>
                <a:srgbClr val="008FB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000" b="0" i="0" u="none" strike="noStrike" cap="none">
                <a:solidFill>
                  <a:srgbClr val="008FB1"/>
                </a:solidFill>
                <a:latin typeface="Montserrat"/>
                <a:ea typeface="Montserrat"/>
                <a:cs typeface="Montserrat"/>
                <a:sym typeface="Montserrat"/>
              </a:rPr>
              <a:t>Empowered Data Owners </a:t>
            </a:r>
            <a:r>
              <a:rPr lang="en-US" sz="3000">
                <a:solidFill>
                  <a:srgbClr val="008FB1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  <a:r>
              <a:rPr lang="en-US" sz="3000" b="0" i="0" u="none" strike="noStrike" cap="none">
                <a:solidFill>
                  <a:srgbClr val="008FB1"/>
                </a:solidFill>
                <a:latin typeface="Montserrat"/>
                <a:ea typeface="Montserrat"/>
                <a:cs typeface="Montserrat"/>
                <a:sym typeface="Montserrat"/>
              </a:rPr>
              <a:t>/2</a:t>
            </a:r>
            <a:endParaRPr sz="3000" b="0" i="0" u="none" strike="noStrike" cap="none">
              <a:solidFill>
                <a:srgbClr val="008FB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g2d338798ea8_0_8"/>
          <p:cNvSpPr/>
          <p:nvPr/>
        </p:nvSpPr>
        <p:spPr>
          <a:xfrm>
            <a:off x="1318050" y="1734000"/>
            <a:ext cx="9555900" cy="4677300"/>
          </a:xfrm>
          <a:prstGeom prst="roundRect">
            <a:avLst>
              <a:gd name="adj" fmla="val 4363"/>
            </a:avLst>
          </a:prstGeom>
          <a:noFill/>
          <a:ln w="9525" cap="flat" cmpd="sng">
            <a:solidFill>
              <a:srgbClr val="008FB1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dist="133350" dir="3840000" algn="bl" rotWithShape="0">
              <a:srgbClr val="4D467C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en-US" sz="1600" b="1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Brand Assets</a:t>
            </a: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: Logo and brand guidelines, Product images and labels…</a:t>
            </a:r>
            <a:endParaRPr sz="16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en-US" sz="1600" b="1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Product Information</a:t>
            </a: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: Wine profiles (variety, vintage, tasting notes),  production methods and certifications</a:t>
            </a:r>
            <a:endParaRPr sz="16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en-US" sz="1600" b="1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Certificates and Prices</a:t>
            </a: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: Quality certifications, Organic and biodynamic certifications, Competition medals and awards, Ratings from renowned wine critics.</a:t>
            </a:r>
            <a:endParaRPr sz="16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en-US" sz="1600" b="1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Terroir and Production</a:t>
            </a: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 : Vineyard maps and soil composition, climate data and harvest information, sustainability practices</a:t>
            </a:r>
            <a:endParaRPr sz="16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en-US" sz="1600" b="1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Enotourism</a:t>
            </a: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: Winery tour information, Tasting room reservations, local attractions and accommodations</a:t>
            </a:r>
            <a:endParaRPr sz="16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en-US" sz="1600" b="1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European Digital Product Passport</a:t>
            </a:r>
            <a:endParaRPr sz="1600" b="1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d338798ea8_0_17"/>
          <p:cNvSpPr/>
          <p:nvPr/>
        </p:nvSpPr>
        <p:spPr>
          <a:xfrm>
            <a:off x="-95250" y="1152525"/>
            <a:ext cx="12287400" cy="6030600"/>
          </a:xfrm>
          <a:prstGeom prst="rect">
            <a:avLst/>
          </a:prstGeom>
          <a:gradFill>
            <a:gsLst>
              <a:gs pos="0">
                <a:srgbClr val="FFFFFF"/>
              </a:gs>
              <a:gs pos="65000">
                <a:srgbClr val="EEF3FF"/>
              </a:gs>
              <a:gs pos="100000">
                <a:srgbClr val="008FB1">
                  <a:alpha val="32156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g2d338798ea8_0_17"/>
          <p:cNvSpPr txBox="1"/>
          <p:nvPr/>
        </p:nvSpPr>
        <p:spPr>
          <a:xfrm>
            <a:off x="125" y="180000"/>
            <a:ext cx="121920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000" b="1">
                <a:solidFill>
                  <a:srgbClr val="1C1B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GWDA</a:t>
            </a:r>
            <a:r>
              <a:rPr lang="en-US" sz="3000" b="1" i="0" u="none" strike="noStrike" cap="none">
                <a:solidFill>
                  <a:srgbClr val="1C1B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000" b="1">
                <a:solidFill>
                  <a:srgbClr val="008FB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Wineries</a:t>
            </a:r>
            <a:endParaRPr sz="3000" b="1" i="0" u="none" strike="noStrike" cap="none">
              <a:solidFill>
                <a:srgbClr val="008FB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000">
                <a:solidFill>
                  <a:srgbClr val="008FB1"/>
                </a:solidFill>
                <a:latin typeface="Montserrat"/>
                <a:ea typeface="Montserrat"/>
                <a:cs typeface="Montserrat"/>
                <a:sym typeface="Montserrat"/>
              </a:rPr>
              <a:t>Applications</a:t>
            </a:r>
            <a:endParaRPr sz="3000" b="0" i="0" u="none" strike="noStrike" cap="none">
              <a:solidFill>
                <a:srgbClr val="008FB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g2d338798ea8_0_17"/>
          <p:cNvSpPr/>
          <p:nvPr/>
        </p:nvSpPr>
        <p:spPr>
          <a:xfrm>
            <a:off x="1318050" y="1734000"/>
            <a:ext cx="9555900" cy="4677300"/>
          </a:xfrm>
          <a:prstGeom prst="roundRect">
            <a:avLst>
              <a:gd name="adj" fmla="val 4363"/>
            </a:avLst>
          </a:prstGeom>
          <a:noFill/>
          <a:ln w="9525" cap="flat" cmpd="sng">
            <a:solidFill>
              <a:srgbClr val="008FB1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dist="133350" dir="3840000" algn="bl" rotWithShape="0">
              <a:srgbClr val="4D467C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en-US" sz="1600" b="1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Supply Chain Management</a:t>
            </a: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: Real-time inventory tracking for distributors, Blockchain-based authenticity verification.</a:t>
            </a:r>
            <a:endParaRPr sz="16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en-US" sz="1600" b="1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Consumer Applications</a:t>
            </a: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: AI-powered wine recommendation apps, augmented reality label scanning for product info, Virtual wine tasting experiences</a:t>
            </a:r>
            <a:endParaRPr sz="16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en-US" sz="1600" b="1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Regulatory Compliance</a:t>
            </a: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: Automated generation of compliance reports, real-time updates to product information for import/export.</a:t>
            </a:r>
            <a:endParaRPr sz="16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en-US" sz="1600" b="1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Marketing and Sales</a:t>
            </a: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: Personalized promotional campaigns, Integration with e-commerce platforms</a:t>
            </a:r>
            <a:endParaRPr sz="16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→ </a:t>
            </a:r>
            <a:r>
              <a:rPr lang="en-US" sz="1600" b="1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Tourism Enhancement</a:t>
            </a:r>
            <a:r>
              <a:rPr lang="en-US" sz="16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: Interactive wine route planning, virtual reality vineyard tours, Integrated booking systems for wine experiences.</a:t>
            </a:r>
            <a:endParaRPr sz="16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d338798ea8_0_0"/>
          <p:cNvSpPr/>
          <p:nvPr/>
        </p:nvSpPr>
        <p:spPr>
          <a:xfrm>
            <a:off x="-95250" y="1152525"/>
            <a:ext cx="12287400" cy="6030600"/>
          </a:xfrm>
          <a:prstGeom prst="rect">
            <a:avLst/>
          </a:prstGeom>
          <a:gradFill>
            <a:gsLst>
              <a:gs pos="0">
                <a:srgbClr val="FFFFFF"/>
              </a:gs>
              <a:gs pos="65000">
                <a:srgbClr val="EEF3FF"/>
              </a:gs>
              <a:gs pos="100000">
                <a:srgbClr val="008FB1">
                  <a:alpha val="32156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g2d338798ea8_0_0"/>
          <p:cNvSpPr txBox="1"/>
          <p:nvPr/>
        </p:nvSpPr>
        <p:spPr>
          <a:xfrm>
            <a:off x="125" y="180000"/>
            <a:ext cx="12192000" cy="12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000" b="1">
                <a:solidFill>
                  <a:srgbClr val="1C1B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GWDA</a:t>
            </a:r>
            <a:r>
              <a:rPr lang="en-US" sz="3000" b="1" i="0" u="none" strike="noStrike" cap="none">
                <a:solidFill>
                  <a:srgbClr val="1C1B4B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US" sz="3000" b="1">
                <a:solidFill>
                  <a:srgbClr val="008FB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Wineries</a:t>
            </a:r>
            <a:endParaRPr sz="3000" b="1" i="0" u="none" strike="noStrike" cap="none">
              <a:solidFill>
                <a:srgbClr val="008FB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000">
                <a:solidFill>
                  <a:srgbClr val="008FB1"/>
                </a:solidFill>
                <a:latin typeface="Montserrat"/>
                <a:ea typeface="Montserrat"/>
                <a:cs typeface="Montserrat"/>
                <a:sym typeface="Montserrat"/>
              </a:rPr>
              <a:t>Structure</a:t>
            </a:r>
            <a:endParaRPr sz="3000" b="0" i="0" u="none" strike="noStrike" cap="none">
              <a:solidFill>
                <a:srgbClr val="008FB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6" name="Google Shape;106;g2d338798ea8_0_0"/>
          <p:cNvSpPr/>
          <p:nvPr/>
        </p:nvSpPr>
        <p:spPr>
          <a:xfrm>
            <a:off x="1318050" y="1734000"/>
            <a:ext cx="9555900" cy="4677300"/>
          </a:xfrm>
          <a:prstGeom prst="roundRect">
            <a:avLst>
              <a:gd name="adj" fmla="val 4363"/>
            </a:avLst>
          </a:prstGeom>
          <a:noFill/>
          <a:ln w="9525" cap="flat" cmpd="sng">
            <a:solidFill>
              <a:srgbClr val="008FB1"/>
            </a:solidFill>
            <a:prstDash val="solid"/>
            <a:round/>
            <a:headEnd type="none" w="sm" len="sm"/>
            <a:tailEnd type="none" w="sm" len="sm"/>
          </a:ln>
          <a:effectLst>
            <a:outerShdw blurRad="200025" dist="133350" dir="3840000" algn="bl" rotWithShape="0">
              <a:srgbClr val="4D467C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Global Wine Data Alliance: Organizational Structure</a:t>
            </a:r>
            <a:endParaRPr sz="2300" b="1"/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6 Chapter Leads (1 per continent)</a:t>
            </a:r>
            <a:endParaRPr sz="20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National Representatives : One member per country with significant wine industry presence</a:t>
            </a:r>
            <a:endParaRPr sz="20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Regular Members. Open to all wine industry stakeholders:</a:t>
            </a:r>
            <a:endParaRPr sz="20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Wineries and vineyards</a:t>
            </a:r>
            <a:endParaRPr sz="20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Distributors and retailers</a:t>
            </a:r>
            <a:endParaRPr sz="20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Regional wine associations</a:t>
            </a:r>
            <a:endParaRPr sz="20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Sommelier associations</a:t>
            </a:r>
            <a:endParaRPr sz="20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2000">
                <a:solidFill>
                  <a:srgbClr val="1C1B4B"/>
                </a:solidFill>
                <a:latin typeface="Montserrat"/>
                <a:ea typeface="Montserrat"/>
                <a:cs typeface="Montserrat"/>
                <a:sym typeface="Montserrat"/>
              </a:rPr>
              <a:t>Wine tourism organizations</a:t>
            </a:r>
            <a:endParaRPr sz="2000">
              <a:solidFill>
                <a:srgbClr val="1C1B4B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text">
  <a:themeElements>
    <a:clrScheme name="Personalizado 88">
      <a:dk1>
        <a:srgbClr val="1C1A27"/>
      </a:dk1>
      <a:lt1>
        <a:srgbClr val="EEF2FA"/>
      </a:lt1>
      <a:dk2>
        <a:srgbClr val="444DE9"/>
      </a:dk2>
      <a:lt2>
        <a:srgbClr val="4D467C"/>
      </a:lt2>
      <a:accent1>
        <a:srgbClr val="F5ECFF"/>
      </a:accent1>
      <a:accent2>
        <a:srgbClr val="FF99FF"/>
      </a:accent2>
      <a:accent3>
        <a:srgbClr val="FFBBFF"/>
      </a:accent3>
      <a:accent4>
        <a:srgbClr val="FFFF99"/>
      </a:accent4>
      <a:accent5>
        <a:srgbClr val="FF0000"/>
      </a:accent5>
      <a:accent6>
        <a:srgbClr val="00FFF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Macintosh PowerPoint</Application>
  <PresentationFormat>Panorámica</PresentationFormat>
  <Paragraphs>72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Montserrat</vt:lpstr>
      <vt:lpstr>Montserrat Black</vt:lpstr>
      <vt:lpstr>Calibri</vt:lpstr>
      <vt:lpstr>Montserrat ExtraBold</vt:lpstr>
      <vt:lpstr>Azeret Mono</vt:lpstr>
      <vt:lpstr>Arial</vt:lpstr>
      <vt:lpstr>Montserrat SemiBold</vt:lpstr>
      <vt:lpstr>Montserrat Medium</vt:lpstr>
      <vt:lpstr>Context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Matías</dc:creator>
  <cp:lastModifiedBy>Sergi Fernandez Fort</cp:lastModifiedBy>
  <cp:revision>2</cp:revision>
  <dcterms:created xsi:type="dcterms:W3CDTF">2022-09-19T07:29:07Z</dcterms:created>
  <dcterms:modified xsi:type="dcterms:W3CDTF">2024-10-10T16:10:22Z</dcterms:modified>
</cp:coreProperties>
</file>