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zeret Mono" pitchFamily="2" charset="77"/>
      <p:regular r:id="rId14"/>
      <p:bold r:id="rId15"/>
      <p:italic r:id="rId16"/>
      <p:boldItalic r:id="rId17"/>
    </p:embeddedFont>
    <p:embeddedFont>
      <p:font typeface="Merriweather" pitchFamily="2" charset="77"/>
      <p:regular r:id="rId18"/>
      <p:bold r:id="rId19"/>
      <p:italic r:id="rId20"/>
      <p:boldItalic r:id="rId21"/>
    </p:embeddedFont>
    <p:embeddedFont>
      <p:font typeface="Montserrat" pitchFamily="2" charset="77"/>
      <p:regular r:id="rId22"/>
      <p:bold r:id="rId23"/>
      <p:italic r:id="rId24"/>
      <p:boldItalic r:id="rId25"/>
    </p:embeddedFont>
    <p:embeddedFont>
      <p:font typeface="Montserrat ExtraBold" pitchFamily="2" charset="77"/>
      <p:bold r:id="rId26"/>
      <p:italic r:id="rId27"/>
      <p:boldItalic r:id="rId28"/>
    </p:embeddedFont>
    <p:embeddedFont>
      <p:font typeface="Montserrat Medium" pitchFamily="2" charset="77"/>
      <p:regular r:id="rId29"/>
      <p:bold r:id="rId30"/>
      <p:italic r:id="rId31"/>
      <p:boldItalic r:id="rId32"/>
    </p:embeddedFont>
    <p:embeddedFont>
      <p:font typeface="Montserrat SemiBold"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7">
          <p15:clr>
            <a:srgbClr val="A4A3A4"/>
          </p15:clr>
        </p15:guide>
        <p15:guide id="2" pos="478">
          <p15:clr>
            <a:srgbClr val="A4A3A4"/>
          </p15:clr>
        </p15:guide>
        <p15:guide id="3" pos="3177">
          <p15:clr>
            <a:srgbClr val="747775"/>
          </p15:clr>
        </p15:guide>
        <p15:guide id="4" orient="horz" pos="2009">
          <p15:clr>
            <a:srgbClr val="747775"/>
          </p15:clr>
        </p15:guide>
        <p15:guide id="5" orient="horz" pos="2746">
          <p15:clr>
            <a:srgbClr val="747775"/>
          </p15:clr>
        </p15:guide>
        <p15:guide id="6" orient="horz" pos="3455">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85NfAzwtYxjhNmO57Oz41v2jl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1297"/>
        <p:guide pos="478"/>
        <p:guide pos="3177"/>
        <p:guide orient="horz" pos="2009"/>
        <p:guide orient="horz" pos="2746"/>
        <p:guide orient="horz" pos="34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customschemas.google.com/relationships/presentationmetadata" Target="meta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2f152c61def_6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g2f152c61def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35dd407be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f35dd407b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f3dfd4b58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f3dfd4b583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2ef212bb9fa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g2ef212bb9fa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35dd407b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f35dd407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30809a56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f30809a56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35dd407be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f35dd407be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b9159113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fb915911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b9159113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2fb9159113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fb91591138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fb91591138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4 capes</a:t>
            </a:r>
            <a:endParaRPr/>
          </a:p>
          <a:p>
            <a:pPr marL="0" lvl="0" indent="0" algn="l" rtl="0">
              <a:lnSpc>
                <a:spcPct val="100000"/>
              </a:lnSpc>
              <a:spcBef>
                <a:spcPts val="0"/>
              </a:spcBef>
              <a:spcAft>
                <a:spcPts val="0"/>
              </a:spcAft>
              <a:buSzPts val="1100"/>
              <a:buNone/>
            </a:pPr>
            <a:r>
              <a:rPr lang="en-US"/>
              <a:t>Application - </a:t>
            </a:r>
            <a:endParaRPr/>
          </a:p>
          <a:p>
            <a:pPr marL="0" lvl="0" indent="0" algn="l" rtl="0">
              <a:lnSpc>
                <a:spcPct val="100000"/>
              </a:lnSpc>
              <a:spcBef>
                <a:spcPts val="0"/>
              </a:spcBef>
              <a:spcAft>
                <a:spcPts val="0"/>
              </a:spcAft>
              <a:buSzPts val="1100"/>
              <a:buNone/>
            </a:pPr>
            <a:r>
              <a:rPr lang="en-US"/>
              <a:t>Abstraction - </a:t>
            </a:r>
            <a:endParaRPr/>
          </a:p>
          <a:p>
            <a:pPr marL="0" lvl="0" indent="0" algn="l" rtl="0">
              <a:lnSpc>
                <a:spcPct val="100000"/>
              </a:lnSpc>
              <a:spcBef>
                <a:spcPts val="0"/>
              </a:spcBef>
              <a:spcAft>
                <a:spcPts val="0"/>
              </a:spcAft>
              <a:buSzPts val="1100"/>
              <a:buNone/>
            </a:pPr>
            <a:r>
              <a:rPr lang="en-US"/>
              <a:t>Integration -</a:t>
            </a:r>
            <a:endParaRPr/>
          </a:p>
          <a:p>
            <a:pPr marL="0" lvl="0" indent="0" algn="l" rtl="0">
              <a:lnSpc>
                <a:spcPct val="100000"/>
              </a:lnSpc>
              <a:spcBef>
                <a:spcPts val="0"/>
              </a:spcBef>
              <a:spcAft>
                <a:spcPts val="0"/>
              </a:spcAft>
              <a:buSzPts val="1100"/>
              <a:buNone/>
            </a:pPr>
            <a:r>
              <a:rPr lang="en-US"/>
              <a:t>Storage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f3bd9f8da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f3bd9f8d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TX - DARK 1">
  <p:cSld name="CUSTOM_1_2">
    <p:bg>
      <p:bgPr>
        <a:solidFill>
          <a:srgbClr val="1C1B4B"/>
        </a:solid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TX - LIGHT v2">
  <p:cSld name="CUSTOM_1_1">
    <p:bg>
      <p:bgPr>
        <a:solidFill>
          <a:srgbClr val="FFFFFF"/>
        </a:solidFill>
        <a:effectLst/>
      </p:bgPr>
    </p:bg>
    <p:spTree>
      <p:nvGrpSpPr>
        <p:cNvPr id="1" name="Shape 7"/>
        <p:cNvGrpSpPr/>
        <p:nvPr/>
      </p:nvGrpSpPr>
      <p:grpSpPr>
        <a:xfrm>
          <a:off x="0" y="0"/>
          <a:ext cx="0" cy="0"/>
          <a:chOff x="0" y="0"/>
          <a:chExt cx="0" cy="0"/>
        </a:xfrm>
      </p:grpSpPr>
      <p:pic>
        <p:nvPicPr>
          <p:cNvPr id="8" name="Google Shape;8;g2c3e9739c02_0_326"/>
          <p:cNvPicPr preferRelativeResize="0"/>
          <p:nvPr/>
        </p:nvPicPr>
        <p:blipFill rotWithShape="1">
          <a:blip r:embed="rId2">
            <a:alphaModFix/>
          </a:blip>
          <a:srcRect/>
          <a:stretch/>
        </p:blipFill>
        <p:spPr>
          <a:xfrm>
            <a:off x="11339525" y="359173"/>
            <a:ext cx="457199" cy="3296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TX - DARK">
  <p:cSld name="CUSTOM_1">
    <p:bg>
      <p:bgPr>
        <a:solidFill>
          <a:srgbClr val="1C1B4B"/>
        </a:solidFill>
        <a:effectLst/>
      </p:bgPr>
    </p:bg>
    <p:spTree>
      <p:nvGrpSpPr>
        <p:cNvPr id="1" name="Shape 9"/>
        <p:cNvGrpSpPr/>
        <p:nvPr/>
      </p:nvGrpSpPr>
      <p:grpSpPr>
        <a:xfrm>
          <a:off x="0" y="0"/>
          <a:ext cx="0" cy="0"/>
          <a:chOff x="0" y="0"/>
          <a:chExt cx="0" cy="0"/>
        </a:xfrm>
      </p:grpSpPr>
      <p:pic>
        <p:nvPicPr>
          <p:cNvPr id="10" name="Google Shape;10;g2c3e9739c02_0_236"/>
          <p:cNvPicPr preferRelativeResize="0"/>
          <p:nvPr/>
        </p:nvPicPr>
        <p:blipFill rotWithShape="1">
          <a:blip r:embed="rId2">
            <a:alphaModFix/>
          </a:blip>
          <a:srcRect r="-996"/>
          <a:stretch/>
        </p:blipFill>
        <p:spPr>
          <a:xfrm>
            <a:off x="11339525" y="362370"/>
            <a:ext cx="457199" cy="3231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rco blanco">
  <p:cSld name="Marco blanco">
    <p:spTree>
      <p:nvGrpSpPr>
        <p:cNvPr id="1" name="Shape 11"/>
        <p:cNvGrpSpPr/>
        <p:nvPr/>
      </p:nvGrpSpPr>
      <p:grpSpPr>
        <a:xfrm>
          <a:off x="0" y="0"/>
          <a:ext cx="0" cy="0"/>
          <a:chOff x="0" y="0"/>
          <a:chExt cx="0" cy="0"/>
        </a:xfrm>
      </p:grpSpPr>
      <p:sp>
        <p:nvSpPr>
          <p:cNvPr id="12" name="Google Shape;12;g2c4d09108b4_2_60"/>
          <p:cNvSpPr/>
          <p:nvPr/>
        </p:nvSpPr>
        <p:spPr>
          <a:xfrm>
            <a:off x="192088" y="188913"/>
            <a:ext cx="11807700" cy="64728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13" name="Google Shape;13;g2c4d09108b4_2_60"/>
          <p:cNvSpPr/>
          <p:nvPr/>
        </p:nvSpPr>
        <p:spPr>
          <a:xfrm>
            <a:off x="192086" y="6273800"/>
            <a:ext cx="11807700" cy="387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14" name="Google Shape;14;g2c4d09108b4_2_60"/>
          <p:cNvSpPr/>
          <p:nvPr/>
        </p:nvSpPr>
        <p:spPr>
          <a:xfrm>
            <a:off x="11568113" y="188913"/>
            <a:ext cx="431700" cy="64728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pic>
        <p:nvPicPr>
          <p:cNvPr id="15" name="Google Shape;15;g2c4d09108b4_2_60"/>
          <p:cNvPicPr preferRelativeResize="0"/>
          <p:nvPr/>
        </p:nvPicPr>
        <p:blipFill rotWithShape="1">
          <a:blip r:embed="rId2">
            <a:alphaModFix/>
          </a:blip>
          <a:srcRect/>
          <a:stretch/>
        </p:blipFill>
        <p:spPr>
          <a:xfrm rot="-5400000">
            <a:off x="11224070" y="5489828"/>
            <a:ext cx="1130892" cy="223923"/>
          </a:xfrm>
          <a:prstGeom prst="rect">
            <a:avLst/>
          </a:prstGeom>
          <a:noFill/>
          <a:ln>
            <a:noFill/>
          </a:ln>
        </p:spPr>
      </p:pic>
      <p:sp>
        <p:nvSpPr>
          <p:cNvPr id="16" name="Google Shape;16;g2c4d09108b4_2_60"/>
          <p:cNvSpPr txBox="1"/>
          <p:nvPr/>
        </p:nvSpPr>
        <p:spPr>
          <a:xfrm>
            <a:off x="311285" y="6391074"/>
            <a:ext cx="1330500" cy="209400"/>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accent1"/>
                </a:solidFill>
                <a:latin typeface="Azeret Mono"/>
                <a:ea typeface="Azeret Mono"/>
                <a:cs typeface="Azeret Mono"/>
                <a:sym typeface="Azeret Mono"/>
              </a:rPr>
              <a:t>Deck 2024_</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9"/>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21">
          <p15:clr>
            <a:srgbClr val="F26B43"/>
          </p15:clr>
        </p15:guide>
        <p15:guide id="2" pos="7559">
          <p15:clr>
            <a:srgbClr val="F26B43"/>
          </p15:clr>
        </p15:guide>
        <p15:guide id="3" pos="7287">
          <p15:clr>
            <a:srgbClr val="F26B43"/>
          </p15:clr>
        </p15:guide>
        <p15:guide id="4" orient="horz" pos="119">
          <p15:clr>
            <a:srgbClr val="F26B43"/>
          </p15:clr>
        </p15:guide>
        <p15:guide id="5" orient="horz" pos="4201">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ctx.xyz"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alex@ctx.xyz" TargetMode="External"/><Relationship Id="rId5" Type="http://schemas.openxmlformats.org/officeDocument/2006/relationships/hyperlink" Target="http://github.com/contextprotoco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1B4B"/>
        </a:solidFill>
        <a:effectLst/>
      </p:bgPr>
    </p:bg>
    <p:spTree>
      <p:nvGrpSpPr>
        <p:cNvPr id="1" name="Shape 20"/>
        <p:cNvGrpSpPr/>
        <p:nvPr/>
      </p:nvGrpSpPr>
      <p:grpSpPr>
        <a:xfrm>
          <a:off x="0" y="0"/>
          <a:ext cx="0" cy="0"/>
          <a:chOff x="0" y="0"/>
          <a:chExt cx="0" cy="0"/>
        </a:xfrm>
      </p:grpSpPr>
      <p:pic>
        <p:nvPicPr>
          <p:cNvPr id="21" name="Google Shape;21;g2f152c61def_6_0"/>
          <p:cNvPicPr preferRelativeResize="0"/>
          <p:nvPr/>
        </p:nvPicPr>
        <p:blipFill rotWithShape="1">
          <a:blip r:embed="rId3">
            <a:alphaModFix/>
          </a:blip>
          <a:srcRect/>
          <a:stretch/>
        </p:blipFill>
        <p:spPr>
          <a:xfrm>
            <a:off x="2020700" y="3271875"/>
            <a:ext cx="8323350" cy="4132325"/>
          </a:xfrm>
          <a:prstGeom prst="rect">
            <a:avLst/>
          </a:prstGeom>
          <a:noFill/>
          <a:ln>
            <a:noFill/>
          </a:ln>
        </p:spPr>
      </p:pic>
      <p:sp>
        <p:nvSpPr>
          <p:cNvPr id="22" name="Google Shape;22;g2f152c61def_6_0"/>
          <p:cNvSpPr txBox="1"/>
          <p:nvPr/>
        </p:nvSpPr>
        <p:spPr>
          <a:xfrm>
            <a:off x="2312400" y="1938550"/>
            <a:ext cx="7567200" cy="140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900"/>
              <a:buFont typeface="Arial"/>
              <a:buNone/>
            </a:pPr>
            <a:r>
              <a:rPr lang="en-US" sz="3900" b="1" i="0" u="none" strike="noStrike" cap="none">
                <a:solidFill>
                  <a:srgbClr val="008FB1"/>
                </a:solidFill>
                <a:latin typeface="Montserrat ExtraBold"/>
                <a:ea typeface="Montserrat ExtraBold"/>
                <a:cs typeface="Montserrat ExtraBold"/>
                <a:sym typeface="Montserrat ExtraBold"/>
              </a:rPr>
              <a:t>DNS3: </a:t>
            </a:r>
            <a:r>
              <a:rPr lang="en-US" sz="3900" b="1" i="0" u="none" strike="noStrike" cap="none">
                <a:solidFill>
                  <a:schemeClr val="lt1"/>
                </a:solidFill>
                <a:latin typeface="Montserrat ExtraBold"/>
                <a:ea typeface="Montserrat ExtraBold"/>
                <a:cs typeface="Montserrat ExtraBold"/>
                <a:sym typeface="Montserrat ExtraBold"/>
              </a:rPr>
              <a:t>On-Chain DNS for</a:t>
            </a:r>
            <a:endParaRPr sz="3900" b="1"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6900"/>
              <a:buFont typeface="Arial"/>
              <a:buNone/>
            </a:pPr>
            <a:r>
              <a:rPr lang="en-US" sz="3900" b="1" i="0" u="none" strike="noStrike" cap="none">
                <a:solidFill>
                  <a:schemeClr val="lt1"/>
                </a:solidFill>
                <a:latin typeface="Montserrat ExtraBold"/>
                <a:ea typeface="Montserrat ExtraBold"/>
                <a:cs typeface="Montserrat ExtraBold"/>
                <a:sym typeface="Montserrat ExtraBold"/>
              </a:rPr>
              <a:t>the New Internet</a:t>
            </a:r>
            <a:endParaRPr sz="3900" b="1" i="0" u="none" strike="noStrike" cap="none">
              <a:solidFill>
                <a:schemeClr val="lt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1800"/>
              <a:buFont typeface="Arial"/>
              <a:buNone/>
            </a:pPr>
            <a:endParaRPr sz="6200" b="1" i="0" u="none" strike="noStrike" cap="none">
              <a:solidFill>
                <a:schemeClr val="lt1"/>
              </a:solidFill>
              <a:latin typeface="Montserrat"/>
              <a:ea typeface="Montserrat"/>
              <a:cs typeface="Montserrat"/>
              <a:sym typeface="Montserrat"/>
            </a:endParaRPr>
          </a:p>
        </p:txBody>
      </p:sp>
      <p:pic>
        <p:nvPicPr>
          <p:cNvPr id="23" name="Google Shape;23;g2f152c61def_6_0"/>
          <p:cNvPicPr preferRelativeResize="0"/>
          <p:nvPr/>
        </p:nvPicPr>
        <p:blipFill rotWithShape="1">
          <a:blip r:embed="rId4">
            <a:alphaModFix/>
          </a:blip>
          <a:srcRect/>
          <a:stretch/>
        </p:blipFill>
        <p:spPr>
          <a:xfrm>
            <a:off x="5075963" y="667700"/>
            <a:ext cx="2040075" cy="365175"/>
          </a:xfrm>
          <a:prstGeom prst="rect">
            <a:avLst/>
          </a:prstGeom>
          <a:noFill/>
          <a:ln>
            <a:noFill/>
          </a:ln>
        </p:spPr>
      </p:pic>
      <p:sp>
        <p:nvSpPr>
          <p:cNvPr id="24" name="Google Shape;24;g2f152c61def_6_0"/>
          <p:cNvSpPr txBox="1"/>
          <p:nvPr/>
        </p:nvSpPr>
        <p:spPr>
          <a:xfrm>
            <a:off x="2882400" y="3494100"/>
            <a:ext cx="6427200" cy="140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900"/>
              <a:buFont typeface="Arial"/>
              <a:buNone/>
            </a:pPr>
            <a:endParaRPr sz="1400" b="1"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6900"/>
              <a:buFont typeface="Arial"/>
              <a:buNone/>
            </a:pPr>
            <a:endParaRPr sz="1400" b="1"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6900"/>
              <a:buFont typeface="Arial"/>
              <a:buNone/>
            </a:pPr>
            <a:r>
              <a:rPr lang="en-US" sz="1700" b="0" i="0" u="none" strike="noStrike" cap="none">
                <a:solidFill>
                  <a:schemeClr val="lt1"/>
                </a:solidFill>
                <a:latin typeface="Montserrat Medium"/>
                <a:ea typeface="Montserrat Medium"/>
                <a:cs typeface="Montserrat Medium"/>
                <a:sym typeface="Montserrat Medium"/>
              </a:rPr>
              <a:t>AI-Ready, Decentralized Semantic Name Service to organize and verify real-world data in</a:t>
            </a:r>
            <a:r>
              <a:rPr lang="en-US" sz="1700" b="0" i="0" u="none" strike="noStrike" cap="none">
                <a:solidFill>
                  <a:schemeClr val="lt1"/>
                </a:solidFill>
                <a:latin typeface="Montserrat"/>
                <a:ea typeface="Montserrat"/>
                <a:cs typeface="Montserrat"/>
                <a:sym typeface="Montserrat"/>
              </a:rPr>
              <a:t> </a:t>
            </a:r>
            <a:r>
              <a:rPr lang="en-US" sz="1700" b="1" i="0" u="none" strike="noStrike" cap="none">
                <a:solidFill>
                  <a:schemeClr val="lt1"/>
                </a:solidFill>
                <a:latin typeface="Montserrat ExtraBold"/>
                <a:ea typeface="Montserrat ExtraBold"/>
                <a:cs typeface="Montserrat ExtraBold"/>
                <a:sym typeface="Montserrat ExtraBold"/>
              </a:rPr>
              <a:t>Web3 Storage</a:t>
            </a:r>
            <a:endParaRPr sz="17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6900"/>
              <a:buFont typeface="Arial"/>
              <a:buNone/>
            </a:pPr>
            <a:endParaRPr sz="14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700"/>
              <a:buFont typeface="Arial"/>
              <a:buNone/>
            </a:pPr>
            <a:endParaRPr sz="14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320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5" name="Google Shape;25;g2f152c61def_6_0"/>
          <p:cNvSpPr txBox="1"/>
          <p:nvPr/>
        </p:nvSpPr>
        <p:spPr>
          <a:xfrm>
            <a:off x="402000" y="5945000"/>
            <a:ext cx="2970600" cy="8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400" b="0" i="0" u="none" strike="noStrike" cap="none">
                <a:solidFill>
                  <a:srgbClr val="008FB1"/>
                </a:solidFill>
                <a:latin typeface="Montserrat"/>
                <a:ea typeface="Montserrat"/>
                <a:cs typeface="Montserrat"/>
                <a:sym typeface="Montserrat"/>
              </a:rPr>
              <a:t>Version </a:t>
            </a:r>
            <a:r>
              <a:rPr lang="en-US">
                <a:solidFill>
                  <a:srgbClr val="008FB1"/>
                </a:solidFill>
                <a:latin typeface="Montserrat"/>
                <a:ea typeface="Montserrat"/>
                <a:cs typeface="Montserrat"/>
                <a:sym typeface="Montserrat"/>
              </a:rPr>
              <a:t>September</a:t>
            </a:r>
            <a:r>
              <a:rPr lang="en-US" sz="1400" b="0" i="0" u="none" strike="noStrike" cap="none">
                <a:solidFill>
                  <a:srgbClr val="008FB1"/>
                </a:solidFill>
                <a:latin typeface="Montserrat"/>
                <a:ea typeface="Montserrat"/>
                <a:cs typeface="Montserrat"/>
                <a:sym typeface="Montserrat"/>
              </a:rPr>
              <a:t>, 2024</a:t>
            </a:r>
            <a:endParaRPr sz="1400" b="0" i="0" u="none" strike="noStrike" cap="none">
              <a:solidFill>
                <a:srgbClr val="008FB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700"/>
              <a:buFont typeface="Arial"/>
              <a:buNone/>
            </a:pPr>
            <a:r>
              <a:rPr lang="en-US" sz="1400" b="0" i="0" u="none" strike="noStrike" cap="none">
                <a:solidFill>
                  <a:schemeClr val="lt1"/>
                </a:solidFill>
                <a:latin typeface="Montserrat"/>
                <a:ea typeface="Montserrat"/>
                <a:cs typeface="Montserrat"/>
                <a:sym typeface="Montserrat"/>
              </a:rPr>
              <a:t>www.ctx.xyz</a:t>
            </a:r>
            <a:endParaRPr sz="14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700"/>
              <a:buFont typeface="Arial"/>
              <a:buNone/>
            </a:pPr>
            <a:endParaRPr sz="14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3200"/>
              </a:spcBef>
              <a:spcAft>
                <a:spcPts val="0"/>
              </a:spcAft>
              <a:buClr>
                <a:srgbClr val="000000"/>
              </a:buClr>
              <a:buSzPts val="1400"/>
              <a:buFont typeface="Arial"/>
              <a:buNone/>
            </a:pPr>
            <a:endParaRPr sz="11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f35dd407be_0_176"/>
          <p:cNvSpPr/>
          <p:nvPr/>
        </p:nvSpPr>
        <p:spPr>
          <a:xfrm rot="-76">
            <a:off x="-600578" y="954834"/>
            <a:ext cx="13555200" cy="6667500"/>
          </a:xfrm>
          <a:prstGeom prst="rect">
            <a:avLst/>
          </a:prstGeom>
          <a:gradFill>
            <a:gsLst>
              <a:gs pos="0">
                <a:srgbClr val="FFFFFF"/>
              </a:gs>
              <a:gs pos="65000">
                <a:srgbClr val="FFFFFF"/>
              </a:gs>
              <a:gs pos="100000">
                <a:srgbClr val="008FB1">
                  <a:alpha val="33725"/>
                </a:srgbClr>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1C1B4B"/>
              </a:solidFill>
              <a:latin typeface="Montserrat"/>
              <a:ea typeface="Montserrat"/>
              <a:cs typeface="Montserrat"/>
              <a:sym typeface="Montserrat"/>
            </a:endParaRPr>
          </a:p>
        </p:txBody>
      </p:sp>
      <p:sp>
        <p:nvSpPr>
          <p:cNvPr id="273" name="Google Shape;273;g2f35dd407be_0_176"/>
          <p:cNvSpPr/>
          <p:nvPr/>
        </p:nvSpPr>
        <p:spPr>
          <a:xfrm>
            <a:off x="1216025" y="1898926"/>
            <a:ext cx="4487400" cy="4455000"/>
          </a:xfrm>
          <a:prstGeom prst="roundRect">
            <a:avLst>
              <a:gd name="adj" fmla="val 11766"/>
            </a:avLst>
          </a:prstGeom>
          <a:noFill/>
          <a:ln w="9525"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200"/>
              </a:spcBef>
              <a:spcAft>
                <a:spcPts val="1200"/>
              </a:spcAft>
              <a:buClr>
                <a:srgbClr val="000000"/>
              </a:buClr>
              <a:buSzPts val="900"/>
              <a:buFont typeface="Arial"/>
              <a:buNone/>
            </a:pPr>
            <a:endParaRPr sz="900">
              <a:solidFill>
                <a:srgbClr val="008FB1"/>
              </a:solidFill>
              <a:latin typeface="Merriweather"/>
              <a:ea typeface="Merriweather"/>
              <a:cs typeface="Merriweather"/>
              <a:sym typeface="Merriweather"/>
            </a:endParaRPr>
          </a:p>
        </p:txBody>
      </p:sp>
      <p:sp>
        <p:nvSpPr>
          <p:cNvPr id="274" name="Google Shape;274;g2f35dd407be_0_176"/>
          <p:cNvSpPr txBox="1"/>
          <p:nvPr/>
        </p:nvSpPr>
        <p:spPr>
          <a:xfrm>
            <a:off x="408425" y="713400"/>
            <a:ext cx="70755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1">
                <a:solidFill>
                  <a:srgbClr val="1C1B4B"/>
                </a:solidFill>
                <a:latin typeface="Montserrat ExtraBold"/>
                <a:ea typeface="Montserrat ExtraBold"/>
                <a:cs typeface="Montserrat ExtraBold"/>
                <a:sym typeface="Montserrat ExtraBold"/>
              </a:rPr>
              <a:t>Key </a:t>
            </a:r>
            <a:r>
              <a:rPr lang="en-US" sz="3300" b="1">
                <a:solidFill>
                  <a:srgbClr val="008FB1"/>
                </a:solidFill>
                <a:latin typeface="Montserrat ExtraBold"/>
                <a:ea typeface="Montserrat ExtraBold"/>
                <a:cs typeface="Montserrat ExtraBold"/>
                <a:sym typeface="Montserrat ExtraBold"/>
              </a:rPr>
              <a:t>components</a:t>
            </a:r>
            <a:endParaRPr sz="3300" b="1" i="0" u="none" strike="noStrike" cap="none">
              <a:solidFill>
                <a:srgbClr val="008FB1"/>
              </a:solidFill>
              <a:latin typeface="Montserrat ExtraBold"/>
              <a:ea typeface="Montserrat ExtraBold"/>
              <a:cs typeface="Montserrat ExtraBold"/>
              <a:sym typeface="Montserrat ExtraBold"/>
            </a:endParaRPr>
          </a:p>
        </p:txBody>
      </p:sp>
      <p:sp>
        <p:nvSpPr>
          <p:cNvPr id="275" name="Google Shape;275;g2f35dd407be_0_176"/>
          <p:cNvSpPr/>
          <p:nvPr/>
        </p:nvSpPr>
        <p:spPr>
          <a:xfrm>
            <a:off x="515750" y="322200"/>
            <a:ext cx="15345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INTEGRATION</a:t>
            </a:r>
            <a:endParaRPr sz="1300" b="1">
              <a:solidFill>
                <a:srgbClr val="008FB1"/>
              </a:solidFill>
              <a:latin typeface="Montserrat"/>
              <a:ea typeface="Montserrat"/>
              <a:cs typeface="Montserrat"/>
              <a:sym typeface="Montserrat"/>
            </a:endParaRPr>
          </a:p>
        </p:txBody>
      </p:sp>
      <p:sp>
        <p:nvSpPr>
          <p:cNvPr id="276" name="Google Shape;276;g2f35dd407be_0_176"/>
          <p:cNvSpPr/>
          <p:nvPr/>
        </p:nvSpPr>
        <p:spPr>
          <a:xfrm>
            <a:off x="2507450" y="1650424"/>
            <a:ext cx="1813500" cy="493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g2f35dd407be_0_176"/>
          <p:cNvSpPr txBox="1"/>
          <p:nvPr/>
        </p:nvSpPr>
        <p:spPr>
          <a:xfrm>
            <a:off x="2610575" y="1650425"/>
            <a:ext cx="1650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1200"/>
              </a:spcAft>
              <a:buClr>
                <a:srgbClr val="000000"/>
              </a:buClr>
              <a:buSzPts val="1100"/>
              <a:buFont typeface="Arial"/>
              <a:buNone/>
            </a:pPr>
            <a:r>
              <a:rPr lang="en-US" sz="1500" b="1">
                <a:solidFill>
                  <a:srgbClr val="008FB1"/>
                </a:solidFill>
                <a:latin typeface="Montserrat"/>
                <a:ea typeface="Montserrat"/>
                <a:cs typeface="Montserrat"/>
                <a:sym typeface="Montserrat"/>
              </a:rPr>
              <a:t>PHASE ONE</a:t>
            </a:r>
            <a:endParaRPr sz="1500" b="1" i="0" u="none" strike="noStrike" cap="none">
              <a:solidFill>
                <a:srgbClr val="008FB1"/>
              </a:solidFill>
              <a:latin typeface="Montserrat"/>
              <a:ea typeface="Montserrat"/>
              <a:cs typeface="Montserrat"/>
              <a:sym typeface="Montserrat"/>
            </a:endParaRPr>
          </a:p>
        </p:txBody>
      </p:sp>
      <p:sp>
        <p:nvSpPr>
          <p:cNvPr id="278" name="Google Shape;278;g2f35dd407be_0_176"/>
          <p:cNvSpPr txBox="1"/>
          <p:nvPr/>
        </p:nvSpPr>
        <p:spPr>
          <a:xfrm>
            <a:off x="1380275" y="2163500"/>
            <a:ext cx="4264800" cy="3921000"/>
          </a:xfrm>
          <a:prstGeom prst="rect">
            <a:avLst/>
          </a:prstGeom>
          <a:noFill/>
          <a:ln>
            <a:noFill/>
          </a:ln>
        </p:spPr>
        <p:txBody>
          <a:bodyPr spcFirstLastPara="1" wrap="square" lIns="91425" tIns="91425" rIns="91425" bIns="91425" anchor="t" anchorCtr="0">
            <a:spAutoFit/>
          </a:bodyPr>
          <a:lstStyle/>
          <a:p>
            <a:pPr marL="0" marR="365760" lvl="0" indent="0" algn="l" rtl="0">
              <a:lnSpc>
                <a:spcPct val="115000"/>
              </a:lnSpc>
              <a:spcBef>
                <a:spcPts val="0"/>
              </a:spcBef>
              <a:spcAft>
                <a:spcPts val="0"/>
              </a:spcAft>
              <a:buNone/>
            </a:pPr>
            <a:r>
              <a:rPr lang="en-US" b="1">
                <a:latin typeface="Montserrat"/>
                <a:ea typeface="Montserrat"/>
                <a:cs typeface="Montserrat"/>
                <a:sym typeface="Montserrat"/>
              </a:rPr>
              <a:t>TLD Registry</a:t>
            </a:r>
            <a:endParaRPr b="1">
              <a:latin typeface="Montserrat"/>
              <a:ea typeface="Montserrat"/>
              <a:cs typeface="Montserrat"/>
              <a:sym typeface="Montserrat"/>
            </a:endParaRPr>
          </a:p>
          <a:p>
            <a:pPr marL="457200" marR="365760" lvl="0" indent="-298450" algn="l" rtl="0">
              <a:lnSpc>
                <a:spcPct val="115000"/>
              </a:lnSpc>
              <a:spcBef>
                <a:spcPts val="400"/>
              </a:spcBef>
              <a:spcAft>
                <a:spcPts val="0"/>
              </a:spcAft>
              <a:buClr>
                <a:srgbClr val="030712"/>
              </a:buClr>
              <a:buSzPts val="1100"/>
              <a:buFont typeface="Montserrat"/>
              <a:buChar char="●"/>
            </a:pPr>
            <a:r>
              <a:rPr lang="en-US">
                <a:latin typeface="Montserrat"/>
                <a:ea typeface="Montserrat"/>
                <a:cs typeface="Montserrat"/>
                <a:sym typeface="Montserrat"/>
              </a:rPr>
              <a:t>Each TLD has own Registry Contract</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TLD managed as a DAO</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Documents traceability</a:t>
            </a:r>
            <a:endParaRPr>
              <a:latin typeface="Montserrat"/>
              <a:ea typeface="Montserrat"/>
              <a:cs typeface="Montserrat"/>
              <a:sym typeface="Montserrat"/>
            </a:endParaRPr>
          </a:p>
          <a:p>
            <a:pPr marL="0" marR="365760" lvl="0" indent="0" algn="l" rtl="0">
              <a:lnSpc>
                <a:spcPct val="115000"/>
              </a:lnSpc>
              <a:spcBef>
                <a:spcPts val="0"/>
              </a:spcBef>
              <a:spcAft>
                <a:spcPts val="0"/>
              </a:spcAft>
              <a:buNone/>
            </a:pPr>
            <a:endParaRPr>
              <a:latin typeface="Montserrat"/>
              <a:ea typeface="Montserrat"/>
              <a:cs typeface="Montserrat"/>
              <a:sym typeface="Montserrat"/>
            </a:endParaRPr>
          </a:p>
          <a:p>
            <a:pPr marL="0" marR="365760" lvl="0" indent="0" algn="l" rtl="0">
              <a:lnSpc>
                <a:spcPct val="115000"/>
              </a:lnSpc>
              <a:spcBef>
                <a:spcPts val="0"/>
              </a:spcBef>
              <a:spcAft>
                <a:spcPts val="0"/>
              </a:spcAft>
              <a:buNone/>
            </a:pPr>
            <a:r>
              <a:rPr lang="en-US" b="1">
                <a:latin typeface="Montserrat"/>
                <a:ea typeface="Montserrat"/>
                <a:cs typeface="Montserrat"/>
                <a:sym typeface="Montserrat"/>
              </a:rPr>
              <a:t>Staking Module</a:t>
            </a:r>
            <a:endParaRPr b="1">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Domain Staking</a:t>
            </a:r>
            <a:endParaRPr>
              <a:latin typeface="Montserrat"/>
              <a:ea typeface="Montserrat"/>
              <a:cs typeface="Montserrat"/>
              <a:sym typeface="Montserrat"/>
            </a:endParaRPr>
          </a:p>
          <a:p>
            <a:pPr marL="0" marR="365760" lvl="0" indent="0" algn="l" rtl="0">
              <a:lnSpc>
                <a:spcPct val="115000"/>
              </a:lnSpc>
              <a:spcBef>
                <a:spcPts val="0"/>
              </a:spcBef>
              <a:spcAft>
                <a:spcPts val="0"/>
              </a:spcAft>
              <a:buNone/>
            </a:pPr>
            <a:endParaRPr>
              <a:latin typeface="Montserrat"/>
              <a:ea typeface="Montserrat"/>
              <a:cs typeface="Montserrat"/>
              <a:sym typeface="Montserrat"/>
            </a:endParaRPr>
          </a:p>
          <a:p>
            <a:pPr marL="0" marR="365760" lvl="0" indent="0" algn="l" rtl="0">
              <a:lnSpc>
                <a:spcPct val="115000"/>
              </a:lnSpc>
              <a:spcBef>
                <a:spcPts val="0"/>
              </a:spcBef>
              <a:spcAft>
                <a:spcPts val="0"/>
              </a:spcAft>
              <a:buNone/>
            </a:pPr>
            <a:r>
              <a:rPr lang="en-US" b="1">
                <a:latin typeface="Montserrat"/>
                <a:ea typeface="Montserrat"/>
                <a:cs typeface="Montserrat"/>
                <a:sym typeface="Montserrat"/>
              </a:rPr>
              <a:t>TLD Coordinator v1 (Core of DNS3):</a:t>
            </a:r>
            <a:endParaRPr b="1">
              <a:latin typeface="Montserrat"/>
              <a:ea typeface="Montserrat"/>
              <a:cs typeface="Montserrat"/>
              <a:sym typeface="Montserrat"/>
            </a:endParaRPr>
          </a:p>
          <a:p>
            <a:pPr marL="457200" marR="365760" lvl="0" indent="-317500" algn="l" rtl="0">
              <a:lnSpc>
                <a:spcPct val="115000"/>
              </a:lnSpc>
              <a:spcBef>
                <a:spcPts val="0"/>
              </a:spcBef>
              <a:spcAft>
                <a:spcPts val="0"/>
              </a:spcAft>
              <a:buClr>
                <a:srgbClr val="000000"/>
              </a:buClr>
              <a:buSzPts val="1400"/>
              <a:buFont typeface="Montserrat"/>
              <a:buChar char="●"/>
            </a:pPr>
            <a:r>
              <a:rPr lang="en-US">
                <a:latin typeface="Montserrat"/>
                <a:ea typeface="Montserrat"/>
                <a:cs typeface="Montserrat"/>
                <a:sym typeface="Montserrat"/>
              </a:rPr>
              <a:t>Multi-chain with LayerZero</a:t>
            </a:r>
            <a:endParaRPr b="1">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Resolves domain conflicts</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Manages TLDs</a:t>
            </a:r>
            <a:endParaRPr>
              <a:latin typeface="Montserrat"/>
              <a:ea typeface="Montserrat"/>
              <a:cs typeface="Montserrat"/>
              <a:sym typeface="Montserrat"/>
            </a:endParaRPr>
          </a:p>
          <a:p>
            <a:pPr marL="0" marR="365760" lvl="0" indent="0" algn="l" rtl="0">
              <a:lnSpc>
                <a:spcPct val="115000"/>
              </a:lnSpc>
              <a:spcBef>
                <a:spcPts val="0"/>
              </a:spcBef>
              <a:spcAft>
                <a:spcPts val="0"/>
              </a:spcAft>
              <a:buNone/>
            </a:pPr>
            <a:endParaRPr>
              <a:latin typeface="Montserrat"/>
              <a:ea typeface="Montserrat"/>
              <a:cs typeface="Montserrat"/>
              <a:sym typeface="Montserrat"/>
            </a:endParaRPr>
          </a:p>
          <a:p>
            <a:pPr marL="0" marR="365760" lvl="0" indent="0" algn="l" rtl="0">
              <a:lnSpc>
                <a:spcPct val="115000"/>
              </a:lnSpc>
              <a:spcBef>
                <a:spcPts val="0"/>
              </a:spcBef>
              <a:spcAft>
                <a:spcPts val="0"/>
              </a:spcAft>
              <a:buNone/>
            </a:pPr>
            <a:r>
              <a:rPr lang="en-US" b="1">
                <a:latin typeface="Montserrat"/>
                <a:ea typeface="Montserrat"/>
                <a:cs typeface="Montserrat"/>
                <a:sym typeface="Montserrat"/>
              </a:rPr>
              <a:t>Governance</a:t>
            </a:r>
            <a:endParaRPr b="1">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Treasury and protocol governance</a:t>
            </a:r>
            <a:endParaRPr b="1">
              <a:latin typeface="Montserrat"/>
              <a:ea typeface="Montserrat"/>
              <a:cs typeface="Montserrat"/>
              <a:sym typeface="Montserrat"/>
            </a:endParaRPr>
          </a:p>
        </p:txBody>
      </p:sp>
      <p:sp>
        <p:nvSpPr>
          <p:cNvPr id="279" name="Google Shape;279;g2f35dd407be_0_176"/>
          <p:cNvSpPr/>
          <p:nvPr/>
        </p:nvSpPr>
        <p:spPr>
          <a:xfrm>
            <a:off x="6233500" y="1839076"/>
            <a:ext cx="4487400" cy="4455000"/>
          </a:xfrm>
          <a:prstGeom prst="roundRect">
            <a:avLst>
              <a:gd name="adj" fmla="val 11766"/>
            </a:avLst>
          </a:prstGeom>
          <a:noFill/>
          <a:ln w="9525"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200"/>
              </a:spcBef>
              <a:spcAft>
                <a:spcPts val="1200"/>
              </a:spcAft>
              <a:buClr>
                <a:srgbClr val="000000"/>
              </a:buClr>
              <a:buSzPts val="900"/>
              <a:buFont typeface="Arial"/>
              <a:buNone/>
            </a:pPr>
            <a:endParaRPr sz="900">
              <a:latin typeface="Merriweather"/>
              <a:ea typeface="Merriweather"/>
              <a:cs typeface="Merriweather"/>
              <a:sym typeface="Merriweather"/>
            </a:endParaRPr>
          </a:p>
        </p:txBody>
      </p:sp>
      <p:sp>
        <p:nvSpPr>
          <p:cNvPr id="280" name="Google Shape;280;g2f35dd407be_0_176"/>
          <p:cNvSpPr/>
          <p:nvPr/>
        </p:nvSpPr>
        <p:spPr>
          <a:xfrm>
            <a:off x="7524925" y="1590574"/>
            <a:ext cx="1813500" cy="493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g2f35dd407be_0_176"/>
          <p:cNvSpPr txBox="1"/>
          <p:nvPr/>
        </p:nvSpPr>
        <p:spPr>
          <a:xfrm>
            <a:off x="7628050" y="1590575"/>
            <a:ext cx="1650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1200"/>
              </a:spcAft>
              <a:buClr>
                <a:srgbClr val="000000"/>
              </a:buClr>
              <a:buSzPts val="1100"/>
              <a:buFont typeface="Arial"/>
              <a:buNone/>
            </a:pPr>
            <a:r>
              <a:rPr lang="en-US" sz="1500" b="1">
                <a:solidFill>
                  <a:srgbClr val="008FB1"/>
                </a:solidFill>
                <a:latin typeface="Montserrat"/>
                <a:ea typeface="Montserrat"/>
                <a:cs typeface="Montserrat"/>
                <a:sym typeface="Montserrat"/>
              </a:rPr>
              <a:t>PHASE TWO</a:t>
            </a:r>
            <a:endParaRPr sz="1500" b="1" i="0" u="none" strike="noStrike" cap="none">
              <a:solidFill>
                <a:srgbClr val="008FB1"/>
              </a:solidFill>
              <a:latin typeface="Montserrat"/>
              <a:ea typeface="Montserrat"/>
              <a:cs typeface="Montserrat"/>
              <a:sym typeface="Montserrat"/>
            </a:endParaRPr>
          </a:p>
        </p:txBody>
      </p:sp>
      <p:sp>
        <p:nvSpPr>
          <p:cNvPr id="282" name="Google Shape;282;g2f35dd407be_0_176"/>
          <p:cNvSpPr txBox="1"/>
          <p:nvPr/>
        </p:nvSpPr>
        <p:spPr>
          <a:xfrm>
            <a:off x="6431985" y="2163488"/>
            <a:ext cx="4487400" cy="3374100"/>
          </a:xfrm>
          <a:prstGeom prst="rect">
            <a:avLst/>
          </a:prstGeom>
          <a:noFill/>
          <a:ln>
            <a:noFill/>
          </a:ln>
        </p:spPr>
        <p:txBody>
          <a:bodyPr spcFirstLastPara="1" wrap="square" lIns="91425" tIns="91425" rIns="91425" bIns="91425" anchor="t" anchorCtr="0">
            <a:spAutoFit/>
          </a:bodyPr>
          <a:lstStyle/>
          <a:p>
            <a:pPr marL="0" marR="365760" lvl="0" indent="0" algn="l" rtl="0">
              <a:lnSpc>
                <a:spcPct val="115000"/>
              </a:lnSpc>
              <a:spcBef>
                <a:spcPts val="0"/>
              </a:spcBef>
              <a:spcAft>
                <a:spcPts val="0"/>
              </a:spcAft>
              <a:buNone/>
            </a:pPr>
            <a:r>
              <a:rPr lang="en-US" b="1">
                <a:latin typeface="Montserrat"/>
                <a:ea typeface="Montserrat"/>
                <a:cs typeface="Montserrat"/>
                <a:sym typeface="Montserrat"/>
              </a:rPr>
              <a:t>Context AppChain</a:t>
            </a:r>
            <a:endParaRPr b="1">
              <a:latin typeface="Montserrat"/>
              <a:ea typeface="Montserrat"/>
              <a:cs typeface="Montserrat"/>
              <a:sym typeface="Montserrat"/>
            </a:endParaRPr>
          </a:p>
          <a:p>
            <a:pPr marL="457200" marR="365760" lvl="0" indent="-317500" algn="l" rtl="0">
              <a:lnSpc>
                <a:spcPct val="115000"/>
              </a:lnSpc>
              <a:spcBef>
                <a:spcPts val="0"/>
              </a:spcBef>
              <a:spcAft>
                <a:spcPts val="0"/>
              </a:spcAft>
              <a:buSzPts val="1400"/>
              <a:buFont typeface="Montserrat"/>
              <a:buChar char="●"/>
            </a:pPr>
            <a:r>
              <a:rPr lang="en-US">
                <a:latin typeface="Montserrat"/>
                <a:ea typeface="Montserrat"/>
                <a:cs typeface="Montserrat"/>
                <a:sym typeface="Montserrat"/>
              </a:rPr>
              <a:t>Integration with LayerZero</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Hosts main TLD Coordinator</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TEX: Native token</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TLDs deployed here (.wine, .es, .token…)</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Investors &amp; Validator Staking</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Main DAO &amp; Treasury management</a:t>
            </a:r>
            <a:endParaRPr>
              <a:latin typeface="Montserrat"/>
              <a:ea typeface="Montserrat"/>
              <a:cs typeface="Montserrat"/>
              <a:sym typeface="Montserrat"/>
            </a:endParaRPr>
          </a:p>
          <a:p>
            <a:pPr marL="0" marR="365760" lvl="0" indent="0" algn="l" rtl="0">
              <a:lnSpc>
                <a:spcPct val="115000"/>
              </a:lnSpc>
              <a:spcBef>
                <a:spcPts val="0"/>
              </a:spcBef>
              <a:spcAft>
                <a:spcPts val="0"/>
              </a:spcAft>
              <a:buNone/>
            </a:pPr>
            <a:endParaRPr>
              <a:latin typeface="Montserrat"/>
              <a:ea typeface="Montserrat"/>
              <a:cs typeface="Montserrat"/>
              <a:sym typeface="Montserrat"/>
            </a:endParaRPr>
          </a:p>
          <a:p>
            <a:pPr marL="0" marR="365760" lvl="0" indent="0" algn="l" rtl="0">
              <a:lnSpc>
                <a:spcPct val="115000"/>
              </a:lnSpc>
              <a:spcBef>
                <a:spcPts val="0"/>
              </a:spcBef>
              <a:spcAft>
                <a:spcPts val="0"/>
              </a:spcAft>
              <a:buNone/>
            </a:pPr>
            <a:r>
              <a:rPr lang="en-US" b="1">
                <a:latin typeface="Montserrat"/>
                <a:ea typeface="Montserrat"/>
                <a:cs typeface="Montserrat"/>
                <a:sym typeface="Montserrat"/>
              </a:rPr>
              <a:t>TLD Coordinator v2</a:t>
            </a:r>
            <a:endParaRPr b="1">
              <a:latin typeface="Montserrat"/>
              <a:ea typeface="Montserrat"/>
              <a:cs typeface="Montserrat"/>
              <a:sym typeface="Montserrat"/>
            </a:endParaRPr>
          </a:p>
          <a:p>
            <a:pPr marL="457200" marR="365760" lvl="0" indent="-317500" algn="l" rtl="0">
              <a:lnSpc>
                <a:spcPct val="115000"/>
              </a:lnSpc>
              <a:spcBef>
                <a:spcPts val="0"/>
              </a:spcBef>
              <a:spcAft>
                <a:spcPts val="0"/>
              </a:spcAft>
              <a:buSzPts val="1400"/>
              <a:buFont typeface="Montserrat"/>
              <a:buChar char="●"/>
            </a:pPr>
            <a:r>
              <a:rPr lang="en-US">
                <a:latin typeface="Montserrat"/>
                <a:ea typeface="Montserrat"/>
                <a:cs typeface="Montserrat"/>
                <a:sym typeface="Montserrat"/>
              </a:rPr>
              <a:t>Global Domain verification</a:t>
            </a:r>
            <a:endParaRPr>
              <a:latin typeface="Montserrat"/>
              <a:ea typeface="Montserrat"/>
              <a:cs typeface="Montserrat"/>
              <a:sym typeface="Montserrat"/>
            </a:endParaRPr>
          </a:p>
          <a:p>
            <a:pPr marL="457200" marR="365760" lvl="0" indent="-317500" algn="l" rtl="0">
              <a:lnSpc>
                <a:spcPct val="115000"/>
              </a:lnSpc>
              <a:spcBef>
                <a:spcPts val="0"/>
              </a:spcBef>
              <a:spcAft>
                <a:spcPts val="0"/>
              </a:spcAft>
              <a:buSzPts val="1400"/>
              <a:buFont typeface="Montserrat"/>
              <a:buChar char="●"/>
            </a:pPr>
            <a:r>
              <a:rPr lang="en-US">
                <a:latin typeface="Montserrat"/>
                <a:ea typeface="Montserrat"/>
                <a:cs typeface="Montserrat"/>
                <a:sym typeface="Montserrat"/>
              </a:rPr>
              <a:t>Reputional Staking</a:t>
            </a:r>
            <a:endParaRPr>
              <a:latin typeface="Montserrat"/>
              <a:ea typeface="Montserrat"/>
              <a:cs typeface="Montserrat"/>
              <a:sym typeface="Montserrat"/>
            </a:endParaRPr>
          </a:p>
          <a:p>
            <a:pPr marL="457200" marR="365760" lvl="0" indent="-298450" algn="l" rtl="0">
              <a:lnSpc>
                <a:spcPct val="115000"/>
              </a:lnSpc>
              <a:spcBef>
                <a:spcPts val="0"/>
              </a:spcBef>
              <a:spcAft>
                <a:spcPts val="0"/>
              </a:spcAft>
              <a:buClr>
                <a:srgbClr val="030712"/>
              </a:buClr>
              <a:buSzPts val="1100"/>
              <a:buFont typeface="Montserrat"/>
              <a:buChar char="●"/>
            </a:pPr>
            <a:r>
              <a:rPr lang="en-US">
                <a:latin typeface="Montserrat"/>
                <a:ea typeface="Montserrat"/>
                <a:cs typeface="Montserrat"/>
                <a:sym typeface="Montserrat"/>
              </a:rPr>
              <a:t>Stakers earn fee share</a:t>
            </a:r>
            <a:endParaRPr>
              <a:latin typeface="Montserrat"/>
              <a:ea typeface="Montserrat"/>
              <a:cs typeface="Montserrat"/>
              <a:sym typeface="Montserrat"/>
            </a:endParaRPr>
          </a:p>
          <a:p>
            <a:pPr marL="457200" marR="365760" lvl="0" indent="-317500" algn="l" rtl="0">
              <a:lnSpc>
                <a:spcPct val="115000"/>
              </a:lnSpc>
              <a:spcBef>
                <a:spcPts val="0"/>
              </a:spcBef>
              <a:spcAft>
                <a:spcPts val="0"/>
              </a:spcAft>
              <a:buSzPts val="1400"/>
              <a:buFont typeface="Montserrat"/>
              <a:buChar char="●"/>
            </a:pPr>
            <a:r>
              <a:rPr lang="en-US">
                <a:latin typeface="Montserrat"/>
                <a:ea typeface="Montserrat"/>
                <a:cs typeface="Montserrat"/>
                <a:sym typeface="Montserrat"/>
              </a:rPr>
              <a:t>Multi-chain registry</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f3dfd4b583_0_132"/>
          <p:cNvSpPr txBox="1"/>
          <p:nvPr/>
        </p:nvSpPr>
        <p:spPr>
          <a:xfrm>
            <a:off x="3997950" y="1575975"/>
            <a:ext cx="419610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EEF2FA"/>
                </a:solidFill>
                <a:latin typeface="Montserrat ExtraBold"/>
                <a:ea typeface="Montserrat ExtraBold"/>
                <a:cs typeface="Montserrat ExtraBold"/>
                <a:sym typeface="Montserrat ExtraBold"/>
              </a:rPr>
              <a:t>THANK YOU!</a:t>
            </a:r>
            <a:endParaRPr sz="1600" b="1" i="0" u="none" strike="noStrike" cap="none">
              <a:solidFill>
                <a:srgbClr val="EEF2FA"/>
              </a:solidFill>
              <a:latin typeface="Montserrat ExtraBold"/>
              <a:ea typeface="Montserrat ExtraBold"/>
              <a:cs typeface="Montserrat ExtraBold"/>
              <a:sym typeface="Montserrat ExtraBold"/>
            </a:endParaRPr>
          </a:p>
        </p:txBody>
      </p:sp>
      <p:pic>
        <p:nvPicPr>
          <p:cNvPr id="288" name="Google Shape;288;g1f3dfd4b583_0_132"/>
          <p:cNvPicPr preferRelativeResize="0"/>
          <p:nvPr/>
        </p:nvPicPr>
        <p:blipFill rotWithShape="1">
          <a:blip r:embed="rId3">
            <a:alphaModFix/>
          </a:blip>
          <a:srcRect b="50280"/>
          <a:stretch/>
        </p:blipFill>
        <p:spPr>
          <a:xfrm>
            <a:off x="2821350" y="4302026"/>
            <a:ext cx="6549301" cy="599663"/>
          </a:xfrm>
          <a:prstGeom prst="rect">
            <a:avLst/>
          </a:prstGeom>
          <a:noFill/>
          <a:ln>
            <a:noFill/>
          </a:ln>
        </p:spPr>
      </p:pic>
      <p:pic>
        <p:nvPicPr>
          <p:cNvPr id="289" name="Google Shape;289;g1f3dfd4b583_0_132"/>
          <p:cNvPicPr preferRelativeResize="0"/>
          <p:nvPr/>
        </p:nvPicPr>
        <p:blipFill rotWithShape="1">
          <a:blip r:embed="rId4">
            <a:alphaModFix/>
          </a:blip>
          <a:srcRect/>
          <a:stretch/>
        </p:blipFill>
        <p:spPr>
          <a:xfrm>
            <a:off x="3501975" y="2450776"/>
            <a:ext cx="5188050" cy="928650"/>
          </a:xfrm>
          <a:prstGeom prst="rect">
            <a:avLst/>
          </a:prstGeom>
          <a:noFill/>
          <a:ln>
            <a:noFill/>
          </a:ln>
        </p:spPr>
      </p:pic>
      <p:pic>
        <p:nvPicPr>
          <p:cNvPr id="290" name="Google Shape;290;g1f3dfd4b583_0_132"/>
          <p:cNvPicPr preferRelativeResize="0"/>
          <p:nvPr/>
        </p:nvPicPr>
        <p:blipFill rotWithShape="1">
          <a:blip r:embed="rId3">
            <a:alphaModFix/>
          </a:blip>
          <a:srcRect l="43505" t="71183" r="48698" b="-1"/>
          <a:stretch/>
        </p:blipFill>
        <p:spPr>
          <a:xfrm>
            <a:off x="5872300" y="5122425"/>
            <a:ext cx="510548" cy="347575"/>
          </a:xfrm>
          <a:prstGeom prst="rect">
            <a:avLst/>
          </a:prstGeom>
          <a:noFill/>
          <a:ln>
            <a:noFill/>
          </a:ln>
        </p:spPr>
      </p:pic>
      <p:pic>
        <p:nvPicPr>
          <p:cNvPr id="291" name="Google Shape;291;g1f3dfd4b583_0_132"/>
          <p:cNvPicPr preferRelativeResize="0"/>
          <p:nvPr/>
        </p:nvPicPr>
        <p:blipFill rotWithShape="1">
          <a:blip r:embed="rId3">
            <a:alphaModFix/>
          </a:blip>
          <a:srcRect l="75531" t="62091" r="16673"/>
          <a:stretch/>
        </p:blipFill>
        <p:spPr>
          <a:xfrm>
            <a:off x="7886320" y="5040015"/>
            <a:ext cx="510548" cy="457200"/>
          </a:xfrm>
          <a:prstGeom prst="rect">
            <a:avLst/>
          </a:prstGeom>
          <a:noFill/>
          <a:ln>
            <a:noFill/>
          </a:ln>
        </p:spPr>
      </p:pic>
      <p:pic>
        <p:nvPicPr>
          <p:cNvPr id="292" name="Google Shape;292;g1f3dfd4b583_0_132"/>
          <p:cNvPicPr preferRelativeResize="0"/>
          <p:nvPr/>
        </p:nvPicPr>
        <p:blipFill rotWithShape="1">
          <a:blip r:embed="rId3">
            <a:alphaModFix/>
          </a:blip>
          <a:srcRect t="62091" r="93355"/>
          <a:stretch/>
        </p:blipFill>
        <p:spPr>
          <a:xfrm>
            <a:off x="2696536" y="5053814"/>
            <a:ext cx="435174" cy="457200"/>
          </a:xfrm>
          <a:prstGeom prst="rect">
            <a:avLst/>
          </a:prstGeom>
          <a:noFill/>
          <a:ln>
            <a:noFill/>
          </a:ln>
        </p:spPr>
      </p:pic>
      <p:sp>
        <p:nvSpPr>
          <p:cNvPr id="293" name="Google Shape;293;g1f3dfd4b583_0_132"/>
          <p:cNvSpPr txBox="1"/>
          <p:nvPr/>
        </p:nvSpPr>
        <p:spPr>
          <a:xfrm>
            <a:off x="3055522" y="5073013"/>
            <a:ext cx="3040478" cy="848141"/>
          </a:xfrm>
          <a:prstGeom prst="rect">
            <a:avLst/>
          </a:prstGeom>
          <a:noFill/>
          <a:ln>
            <a:noFill/>
          </a:ln>
        </p:spPr>
        <p:txBody>
          <a:bodyPr spcFirstLastPara="1" wrap="square" lIns="121900" tIns="121900" rIns="121900" bIns="121900" anchor="t" anchorCtr="0">
            <a:spAutoFit/>
          </a:bodyPr>
          <a:lstStyle/>
          <a:p>
            <a:pPr marL="0" marR="0" lvl="0" indent="0" algn="just" rtl="0">
              <a:lnSpc>
                <a:spcPct val="115000"/>
              </a:lnSpc>
              <a:spcBef>
                <a:spcPts val="2400"/>
              </a:spcBef>
              <a:spcAft>
                <a:spcPts val="500"/>
              </a:spcAft>
              <a:buClr>
                <a:srgbClr val="000000"/>
              </a:buClr>
              <a:buSzPts val="1300"/>
              <a:buFont typeface="Arial"/>
              <a:buNone/>
            </a:pPr>
            <a:r>
              <a:rPr lang="en-US" sz="1300" b="0" i="0" u="sng" strike="noStrike" cap="none" dirty="0">
                <a:solidFill>
                  <a:srgbClr val="FFFF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github.com/contextprotocol</a:t>
            </a:r>
            <a:endParaRPr sz="1300" b="0" i="0" u="none" strike="noStrike" cap="none" dirty="0">
              <a:solidFill>
                <a:srgbClr val="FFFFFF"/>
              </a:solidFill>
              <a:latin typeface="Montserrat"/>
              <a:ea typeface="Montserrat"/>
              <a:cs typeface="Montserrat"/>
              <a:sym typeface="Montserrat"/>
            </a:endParaRPr>
          </a:p>
        </p:txBody>
      </p:sp>
      <p:sp>
        <p:nvSpPr>
          <p:cNvPr id="294" name="Google Shape;294;g1f3dfd4b583_0_132"/>
          <p:cNvSpPr txBox="1"/>
          <p:nvPr/>
        </p:nvSpPr>
        <p:spPr>
          <a:xfrm>
            <a:off x="6306650" y="5073025"/>
            <a:ext cx="1656000" cy="446400"/>
          </a:xfrm>
          <a:prstGeom prst="rect">
            <a:avLst/>
          </a:prstGeom>
          <a:noFill/>
          <a:ln>
            <a:noFill/>
          </a:ln>
        </p:spPr>
        <p:txBody>
          <a:bodyPr spcFirstLastPara="1" wrap="square" lIns="121900" tIns="121900" rIns="121900" bIns="121900" anchor="t" anchorCtr="0">
            <a:spAutoFit/>
          </a:bodyPr>
          <a:lstStyle/>
          <a:p>
            <a:pPr marL="0" marR="0" lvl="0" indent="0" algn="just" rtl="0">
              <a:lnSpc>
                <a:spcPct val="115000"/>
              </a:lnSpc>
              <a:spcBef>
                <a:spcPts val="2400"/>
              </a:spcBef>
              <a:spcAft>
                <a:spcPts val="500"/>
              </a:spcAft>
              <a:buClr>
                <a:srgbClr val="000000"/>
              </a:buClr>
              <a:buSzPts val="1300"/>
              <a:buFont typeface="Arial"/>
              <a:buNone/>
            </a:pPr>
            <a:r>
              <a:rPr lang="en-US" sz="1300" b="0" i="0" u="sng" strike="noStrike" cap="none">
                <a:solidFill>
                  <a:srgbClr val="FFFF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alex@ctx.xyz</a:t>
            </a:r>
            <a:endParaRPr sz="1300" b="0" i="0" u="none" strike="noStrike" cap="none">
              <a:solidFill>
                <a:srgbClr val="FFFFFF"/>
              </a:solidFill>
              <a:latin typeface="Montserrat"/>
              <a:ea typeface="Montserrat"/>
              <a:cs typeface="Montserrat"/>
              <a:sym typeface="Montserrat"/>
            </a:endParaRPr>
          </a:p>
        </p:txBody>
      </p:sp>
      <p:sp>
        <p:nvSpPr>
          <p:cNvPr id="295" name="Google Shape;295;g1f3dfd4b583_0_132"/>
          <p:cNvSpPr txBox="1"/>
          <p:nvPr/>
        </p:nvSpPr>
        <p:spPr>
          <a:xfrm>
            <a:off x="8346450" y="5073013"/>
            <a:ext cx="2566500" cy="446400"/>
          </a:xfrm>
          <a:prstGeom prst="rect">
            <a:avLst/>
          </a:prstGeom>
          <a:noFill/>
          <a:ln>
            <a:noFill/>
          </a:ln>
        </p:spPr>
        <p:txBody>
          <a:bodyPr spcFirstLastPara="1" wrap="square" lIns="121900" tIns="121900" rIns="121900" bIns="121900" anchor="t" anchorCtr="0">
            <a:spAutoFit/>
          </a:bodyPr>
          <a:lstStyle/>
          <a:p>
            <a:pPr marL="0" marR="0" lvl="0" indent="0" algn="just" rtl="0">
              <a:lnSpc>
                <a:spcPct val="115000"/>
              </a:lnSpc>
              <a:spcBef>
                <a:spcPts val="2400"/>
              </a:spcBef>
              <a:spcAft>
                <a:spcPts val="500"/>
              </a:spcAft>
              <a:buClr>
                <a:srgbClr val="000000"/>
              </a:buClr>
              <a:buSzPts val="1300"/>
              <a:buFont typeface="Arial"/>
              <a:buNone/>
            </a:pPr>
            <a:r>
              <a:rPr lang="en-US" sz="1300" b="0" i="0" u="sng" strike="noStrike" cap="none">
                <a:solidFill>
                  <a:srgbClr val="FFFF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www.ctx.xyz</a:t>
            </a:r>
            <a:endParaRPr sz="13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cxnSp>
        <p:nvCxnSpPr>
          <p:cNvPr id="30" name="Google Shape;30;g2ef212bb9fa_0_297"/>
          <p:cNvCxnSpPr/>
          <p:nvPr/>
        </p:nvCxnSpPr>
        <p:spPr>
          <a:xfrm rot="10800000">
            <a:off x="8960100" y="3081675"/>
            <a:ext cx="1212600" cy="2700"/>
          </a:xfrm>
          <a:prstGeom prst="straightConnector1">
            <a:avLst/>
          </a:prstGeom>
          <a:noFill/>
          <a:ln w="19050" cap="flat" cmpd="sng">
            <a:solidFill>
              <a:srgbClr val="34AAB9"/>
            </a:solidFill>
            <a:prstDash val="dot"/>
            <a:round/>
            <a:headEnd type="none" w="sm" len="sm"/>
            <a:tailEnd type="none" w="sm" len="sm"/>
          </a:ln>
        </p:spPr>
      </p:cxnSp>
      <p:cxnSp>
        <p:nvCxnSpPr>
          <p:cNvPr id="31" name="Google Shape;31;g2ef212bb9fa_0_297"/>
          <p:cNvCxnSpPr/>
          <p:nvPr/>
        </p:nvCxnSpPr>
        <p:spPr>
          <a:xfrm flipH="1">
            <a:off x="9065363" y="4141975"/>
            <a:ext cx="1246500" cy="600"/>
          </a:xfrm>
          <a:prstGeom prst="straightConnector1">
            <a:avLst/>
          </a:prstGeom>
          <a:noFill/>
          <a:ln w="19050" cap="flat" cmpd="sng">
            <a:solidFill>
              <a:srgbClr val="34AAB9"/>
            </a:solidFill>
            <a:prstDash val="dot"/>
            <a:round/>
            <a:headEnd type="none" w="sm" len="sm"/>
            <a:tailEnd type="none" w="sm" len="sm"/>
          </a:ln>
        </p:spPr>
      </p:cxnSp>
      <p:cxnSp>
        <p:nvCxnSpPr>
          <p:cNvPr id="32" name="Google Shape;32;g2ef212bb9fa_0_297"/>
          <p:cNvCxnSpPr/>
          <p:nvPr/>
        </p:nvCxnSpPr>
        <p:spPr>
          <a:xfrm rot="10800000">
            <a:off x="9112413" y="399603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33" name="Google Shape;33;g2ef212bb9fa_0_297"/>
          <p:cNvCxnSpPr/>
          <p:nvPr/>
        </p:nvCxnSpPr>
        <p:spPr>
          <a:xfrm rot="10800000">
            <a:off x="8914413" y="3843938"/>
            <a:ext cx="1170300" cy="9900"/>
          </a:xfrm>
          <a:prstGeom prst="straightConnector1">
            <a:avLst/>
          </a:prstGeom>
          <a:noFill/>
          <a:ln w="19050" cap="flat" cmpd="sng">
            <a:solidFill>
              <a:srgbClr val="34AAB9"/>
            </a:solidFill>
            <a:prstDash val="dot"/>
            <a:round/>
            <a:headEnd type="none" w="sm" len="sm"/>
            <a:tailEnd type="none" w="sm" len="sm"/>
          </a:ln>
        </p:spPr>
      </p:cxnSp>
      <p:cxnSp>
        <p:nvCxnSpPr>
          <p:cNvPr id="34" name="Google Shape;34;g2ef212bb9fa_0_297"/>
          <p:cNvCxnSpPr/>
          <p:nvPr/>
        </p:nvCxnSpPr>
        <p:spPr>
          <a:xfrm rot="10800000">
            <a:off x="8929413" y="3539138"/>
            <a:ext cx="1079100" cy="9900"/>
          </a:xfrm>
          <a:prstGeom prst="straightConnector1">
            <a:avLst/>
          </a:prstGeom>
          <a:noFill/>
          <a:ln w="19050" cap="flat" cmpd="sng">
            <a:solidFill>
              <a:srgbClr val="34AAB9"/>
            </a:solidFill>
            <a:prstDash val="dot"/>
            <a:round/>
            <a:headEnd type="none" w="sm" len="sm"/>
            <a:tailEnd type="none" w="sm" len="sm"/>
          </a:ln>
        </p:spPr>
      </p:cxnSp>
      <p:cxnSp>
        <p:nvCxnSpPr>
          <p:cNvPr id="35" name="Google Shape;35;g2ef212bb9fa_0_297"/>
          <p:cNvCxnSpPr/>
          <p:nvPr/>
        </p:nvCxnSpPr>
        <p:spPr>
          <a:xfrm rot="10800000">
            <a:off x="8883813" y="323403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36" name="Google Shape;36;g2ef212bb9fa_0_297"/>
          <p:cNvCxnSpPr/>
          <p:nvPr/>
        </p:nvCxnSpPr>
        <p:spPr>
          <a:xfrm rot="10800000">
            <a:off x="9341013" y="369123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37" name="Google Shape;37;g2ef212bb9fa_0_297"/>
          <p:cNvCxnSpPr/>
          <p:nvPr/>
        </p:nvCxnSpPr>
        <p:spPr>
          <a:xfrm rot="10800000">
            <a:off x="9112500" y="3386475"/>
            <a:ext cx="1212600" cy="2700"/>
          </a:xfrm>
          <a:prstGeom prst="straightConnector1">
            <a:avLst/>
          </a:prstGeom>
          <a:noFill/>
          <a:ln w="19050" cap="flat" cmpd="sng">
            <a:solidFill>
              <a:srgbClr val="34AAB9"/>
            </a:solidFill>
            <a:prstDash val="dot"/>
            <a:round/>
            <a:headEnd type="none" w="sm" len="sm"/>
            <a:tailEnd type="none" w="sm" len="sm"/>
          </a:ln>
        </p:spPr>
      </p:cxnSp>
      <p:cxnSp>
        <p:nvCxnSpPr>
          <p:cNvPr id="38" name="Google Shape;38;g2ef212bb9fa_0_297"/>
          <p:cNvCxnSpPr/>
          <p:nvPr/>
        </p:nvCxnSpPr>
        <p:spPr>
          <a:xfrm>
            <a:off x="1651300" y="412308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39" name="Google Shape;39;g2ef212bb9fa_0_297"/>
          <p:cNvCxnSpPr/>
          <p:nvPr/>
        </p:nvCxnSpPr>
        <p:spPr>
          <a:xfrm rot="10800000" flipH="1">
            <a:off x="1500350" y="3072350"/>
            <a:ext cx="1246500" cy="600"/>
          </a:xfrm>
          <a:prstGeom prst="straightConnector1">
            <a:avLst/>
          </a:prstGeom>
          <a:noFill/>
          <a:ln w="19050" cap="flat" cmpd="sng">
            <a:solidFill>
              <a:srgbClr val="34AAB9"/>
            </a:solidFill>
            <a:prstDash val="dot"/>
            <a:round/>
            <a:headEnd type="none" w="sm" len="sm"/>
            <a:tailEnd type="none" w="sm" len="sm"/>
          </a:ln>
        </p:spPr>
      </p:cxnSp>
      <p:cxnSp>
        <p:nvCxnSpPr>
          <p:cNvPr id="40" name="Google Shape;40;g2ef212bb9fa_0_297"/>
          <p:cNvCxnSpPr/>
          <p:nvPr/>
        </p:nvCxnSpPr>
        <p:spPr>
          <a:xfrm>
            <a:off x="1803700" y="320868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41" name="Google Shape;41;g2ef212bb9fa_0_297"/>
          <p:cNvCxnSpPr/>
          <p:nvPr/>
        </p:nvCxnSpPr>
        <p:spPr>
          <a:xfrm>
            <a:off x="1498900" y="3361088"/>
            <a:ext cx="1170300" cy="9900"/>
          </a:xfrm>
          <a:prstGeom prst="straightConnector1">
            <a:avLst/>
          </a:prstGeom>
          <a:noFill/>
          <a:ln w="19050" cap="flat" cmpd="sng">
            <a:solidFill>
              <a:srgbClr val="34AAB9"/>
            </a:solidFill>
            <a:prstDash val="dot"/>
            <a:round/>
            <a:headEnd type="none" w="sm" len="sm"/>
            <a:tailEnd type="none" w="sm" len="sm"/>
          </a:ln>
        </p:spPr>
      </p:cxnSp>
      <p:cxnSp>
        <p:nvCxnSpPr>
          <p:cNvPr id="42" name="Google Shape;42;g2ef212bb9fa_0_297"/>
          <p:cNvCxnSpPr/>
          <p:nvPr/>
        </p:nvCxnSpPr>
        <p:spPr>
          <a:xfrm>
            <a:off x="1422700" y="3665888"/>
            <a:ext cx="1079100" cy="9900"/>
          </a:xfrm>
          <a:prstGeom prst="straightConnector1">
            <a:avLst/>
          </a:prstGeom>
          <a:noFill/>
          <a:ln w="19050" cap="flat" cmpd="sng">
            <a:solidFill>
              <a:srgbClr val="34AAB9"/>
            </a:solidFill>
            <a:prstDash val="dot"/>
            <a:round/>
            <a:headEnd type="none" w="sm" len="sm"/>
            <a:tailEnd type="none" w="sm" len="sm"/>
          </a:ln>
        </p:spPr>
      </p:cxnSp>
      <p:cxnSp>
        <p:nvCxnSpPr>
          <p:cNvPr id="43" name="Google Shape;43;g2ef212bb9fa_0_297"/>
          <p:cNvCxnSpPr/>
          <p:nvPr/>
        </p:nvCxnSpPr>
        <p:spPr>
          <a:xfrm>
            <a:off x="1498900" y="3970688"/>
            <a:ext cx="896100" cy="10200"/>
          </a:xfrm>
          <a:prstGeom prst="straightConnector1">
            <a:avLst/>
          </a:prstGeom>
          <a:noFill/>
          <a:ln w="19050" cap="flat" cmpd="sng">
            <a:solidFill>
              <a:srgbClr val="34AAB9"/>
            </a:solidFill>
            <a:prstDash val="dot"/>
            <a:round/>
            <a:headEnd type="none" w="sm" len="sm"/>
            <a:tailEnd type="none" w="sm" len="sm"/>
          </a:ln>
        </p:spPr>
      </p:cxnSp>
      <p:cxnSp>
        <p:nvCxnSpPr>
          <p:cNvPr id="44" name="Google Shape;44;g2ef212bb9fa_0_297"/>
          <p:cNvCxnSpPr/>
          <p:nvPr/>
        </p:nvCxnSpPr>
        <p:spPr>
          <a:xfrm>
            <a:off x="1803700" y="3818288"/>
            <a:ext cx="713100" cy="10500"/>
          </a:xfrm>
          <a:prstGeom prst="straightConnector1">
            <a:avLst/>
          </a:prstGeom>
          <a:noFill/>
          <a:ln w="19050" cap="flat" cmpd="sng">
            <a:solidFill>
              <a:srgbClr val="34AAB9"/>
            </a:solidFill>
            <a:prstDash val="dot"/>
            <a:round/>
            <a:headEnd type="none" w="sm" len="sm"/>
            <a:tailEnd type="none" w="sm" len="sm"/>
          </a:ln>
        </p:spPr>
      </p:cxnSp>
      <p:cxnSp>
        <p:nvCxnSpPr>
          <p:cNvPr id="45" name="Google Shape;45;g2ef212bb9fa_0_297"/>
          <p:cNvCxnSpPr/>
          <p:nvPr/>
        </p:nvCxnSpPr>
        <p:spPr>
          <a:xfrm>
            <a:off x="1956100" y="3513488"/>
            <a:ext cx="896100" cy="10200"/>
          </a:xfrm>
          <a:prstGeom prst="straightConnector1">
            <a:avLst/>
          </a:prstGeom>
          <a:noFill/>
          <a:ln w="19050" cap="flat" cmpd="sng">
            <a:solidFill>
              <a:srgbClr val="34AAB9"/>
            </a:solidFill>
            <a:prstDash val="dot"/>
            <a:round/>
            <a:headEnd type="none" w="sm" len="sm"/>
            <a:tailEnd type="none" w="sm" len="sm"/>
          </a:ln>
        </p:spPr>
      </p:cxnSp>
      <p:sp>
        <p:nvSpPr>
          <p:cNvPr id="46" name="Google Shape;46;g2ef212bb9fa_0_297"/>
          <p:cNvSpPr/>
          <p:nvPr/>
        </p:nvSpPr>
        <p:spPr>
          <a:xfrm>
            <a:off x="2390750" y="4923027"/>
            <a:ext cx="7431900" cy="1475100"/>
          </a:xfrm>
          <a:prstGeom prst="trapezoid">
            <a:avLst>
              <a:gd name="adj" fmla="val 45577"/>
            </a:avLst>
          </a:prstGeom>
          <a:solidFill>
            <a:srgbClr val="F9FBFF"/>
          </a:solidFill>
          <a:ln w="19050"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2ef212bb9fa_0_297"/>
          <p:cNvSpPr/>
          <p:nvPr/>
        </p:nvSpPr>
        <p:spPr>
          <a:xfrm>
            <a:off x="2390750" y="3917993"/>
            <a:ext cx="7431900" cy="1147500"/>
          </a:xfrm>
          <a:prstGeom prst="trapezoid">
            <a:avLst>
              <a:gd name="adj" fmla="val 4557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2ef212bb9fa_0_297"/>
          <p:cNvSpPr/>
          <p:nvPr/>
        </p:nvSpPr>
        <p:spPr>
          <a:xfrm>
            <a:off x="2140573" y="2745367"/>
            <a:ext cx="7588800" cy="1530300"/>
          </a:xfrm>
          <a:prstGeom prst="trapezoid">
            <a:avLst>
              <a:gd name="adj" fmla="val 4557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2ef212bb9fa_0_297"/>
          <p:cNvSpPr txBox="1"/>
          <p:nvPr/>
        </p:nvSpPr>
        <p:spPr>
          <a:xfrm>
            <a:off x="408425" y="713400"/>
            <a:ext cx="70755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1" i="0" u="none" strike="noStrike" cap="none">
                <a:solidFill>
                  <a:srgbClr val="1C1B4B"/>
                </a:solidFill>
                <a:latin typeface="Montserrat ExtraBold"/>
                <a:ea typeface="Montserrat ExtraBold"/>
                <a:cs typeface="Montserrat ExtraBold"/>
                <a:sym typeface="Montserrat ExtraBold"/>
              </a:rPr>
              <a:t>Technology behind</a:t>
            </a:r>
            <a:r>
              <a:rPr lang="en-US" sz="3300" b="1" i="0" u="none" strike="noStrike" cap="none">
                <a:solidFill>
                  <a:srgbClr val="008FB1"/>
                </a:solidFill>
                <a:latin typeface="Montserrat ExtraBold"/>
                <a:ea typeface="Montserrat ExtraBold"/>
                <a:cs typeface="Montserrat ExtraBold"/>
                <a:sym typeface="Montserrat ExtraBold"/>
              </a:rPr>
              <a:t> DNS3</a:t>
            </a:r>
            <a:endParaRPr sz="3300" b="1" i="0" u="none" strike="noStrike" cap="none">
              <a:solidFill>
                <a:srgbClr val="1C1B4B"/>
              </a:solidFill>
              <a:latin typeface="Montserrat ExtraBold"/>
              <a:ea typeface="Montserrat ExtraBold"/>
              <a:cs typeface="Montserrat ExtraBold"/>
              <a:sym typeface="Montserrat ExtraBold"/>
            </a:endParaRPr>
          </a:p>
        </p:txBody>
      </p:sp>
      <p:sp>
        <p:nvSpPr>
          <p:cNvPr id="50" name="Google Shape;50;g2ef212bb9fa_0_297"/>
          <p:cNvSpPr/>
          <p:nvPr/>
        </p:nvSpPr>
        <p:spPr>
          <a:xfrm>
            <a:off x="515750" y="322200"/>
            <a:ext cx="15345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i="0" u="none" strike="noStrike" cap="none">
                <a:solidFill>
                  <a:srgbClr val="008FB1"/>
                </a:solidFill>
                <a:latin typeface="Montserrat"/>
                <a:ea typeface="Montserrat"/>
                <a:cs typeface="Montserrat"/>
                <a:sym typeface="Montserrat"/>
              </a:rPr>
              <a:t>TECH STACK</a:t>
            </a:r>
            <a:endParaRPr sz="1300" b="1" i="0" u="none" strike="noStrike" cap="none">
              <a:solidFill>
                <a:srgbClr val="008FB1"/>
              </a:solidFill>
              <a:latin typeface="Montserrat"/>
              <a:ea typeface="Montserrat"/>
              <a:cs typeface="Montserrat"/>
              <a:sym typeface="Montserrat"/>
            </a:endParaRPr>
          </a:p>
        </p:txBody>
      </p:sp>
      <p:sp>
        <p:nvSpPr>
          <p:cNvPr id="51" name="Google Shape;51;g2ef212bb9fa_0_297"/>
          <p:cNvSpPr/>
          <p:nvPr/>
        </p:nvSpPr>
        <p:spPr>
          <a:xfrm>
            <a:off x="2416550" y="2587650"/>
            <a:ext cx="7075500" cy="1530300"/>
          </a:xfrm>
          <a:prstGeom prst="trapezoid">
            <a:avLst>
              <a:gd name="adj" fmla="val 45577"/>
            </a:avLst>
          </a:prstGeom>
          <a:noFill/>
          <a:ln w="28575" cap="flat" cmpd="sng">
            <a:solidFill>
              <a:srgbClr val="008FB1"/>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2ef212bb9fa_0_297"/>
          <p:cNvSpPr/>
          <p:nvPr/>
        </p:nvSpPr>
        <p:spPr>
          <a:xfrm>
            <a:off x="1549400" y="1967425"/>
            <a:ext cx="9114600" cy="937500"/>
          </a:xfrm>
          <a:prstGeom prst="trapezoid">
            <a:avLst>
              <a:gd name="adj" fmla="val 45577"/>
            </a:avLst>
          </a:prstGeom>
          <a:solidFill>
            <a:srgbClr val="F9FBFF"/>
          </a:solidFill>
          <a:ln w="19050" cap="flat" cmpd="sng">
            <a:solidFill>
              <a:srgbClr val="4D467C"/>
            </a:solidFill>
            <a:prstDash val="solid"/>
            <a:round/>
            <a:headEnd type="none" w="sm" len="sm"/>
            <a:tailEnd type="none" w="sm" len="sm"/>
          </a:ln>
          <a:effectLst>
            <a:outerShdw blurRad="85725" dist="47625" dir="5400000" algn="bl" rotWithShape="0">
              <a:srgbClr val="000000">
                <a:alpha val="1647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2ef212bb9fa_0_297"/>
          <p:cNvSpPr txBox="1"/>
          <p:nvPr/>
        </p:nvSpPr>
        <p:spPr>
          <a:xfrm>
            <a:off x="4176350" y="2187496"/>
            <a:ext cx="38607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000"/>
              </a:spcBef>
              <a:spcAft>
                <a:spcPts val="0"/>
              </a:spcAft>
              <a:buClr>
                <a:srgbClr val="000000"/>
              </a:buClr>
              <a:buSzPts val="1600"/>
              <a:buFont typeface="Arial"/>
              <a:buNone/>
            </a:pPr>
            <a:r>
              <a:rPr lang="en-US" sz="1600" b="1" i="0" u="none" strike="noStrike" cap="none">
                <a:solidFill>
                  <a:srgbClr val="0F172A"/>
                </a:solidFill>
                <a:latin typeface="Montserrat ExtraBold"/>
                <a:ea typeface="Montserrat ExtraBold"/>
                <a:cs typeface="Montserrat ExtraBold"/>
                <a:sym typeface="Montserrat ExtraBold"/>
              </a:rPr>
              <a:t>Application Layer</a:t>
            </a:r>
            <a:endParaRPr sz="1600" b="0" i="0" u="none" strike="noStrike" cap="none">
              <a:solidFill>
                <a:srgbClr val="0F172A"/>
              </a:solidFill>
              <a:latin typeface="Montserrat"/>
              <a:ea typeface="Montserrat"/>
              <a:cs typeface="Montserrat"/>
              <a:sym typeface="Montserrat"/>
            </a:endParaRPr>
          </a:p>
        </p:txBody>
      </p:sp>
      <p:sp>
        <p:nvSpPr>
          <p:cNvPr id="54" name="Google Shape;54;g2ef212bb9fa_0_297"/>
          <p:cNvSpPr txBox="1"/>
          <p:nvPr/>
        </p:nvSpPr>
        <p:spPr>
          <a:xfrm>
            <a:off x="4176350" y="3036297"/>
            <a:ext cx="38607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000"/>
              </a:spcBef>
              <a:spcAft>
                <a:spcPts val="0"/>
              </a:spcAft>
              <a:buClr>
                <a:srgbClr val="000000"/>
              </a:buClr>
              <a:buSzPts val="1600"/>
              <a:buFont typeface="Arial"/>
              <a:buNone/>
            </a:pPr>
            <a:r>
              <a:rPr lang="en-US" sz="1600" b="1" i="0" u="none" strike="noStrike" cap="none">
                <a:solidFill>
                  <a:srgbClr val="1C1B4B"/>
                </a:solidFill>
                <a:latin typeface="Montserrat ExtraBold"/>
                <a:ea typeface="Montserrat ExtraBold"/>
                <a:cs typeface="Montserrat ExtraBold"/>
                <a:sym typeface="Montserrat ExtraBold"/>
              </a:rPr>
              <a:t>Abstraction Layer</a:t>
            </a:r>
            <a:endParaRPr sz="1600" b="0" i="0" u="none" strike="noStrike" cap="none">
              <a:solidFill>
                <a:srgbClr val="1C1B4B"/>
              </a:solidFill>
              <a:latin typeface="Montserrat"/>
              <a:ea typeface="Montserrat"/>
              <a:cs typeface="Montserrat"/>
              <a:sym typeface="Montserrat"/>
            </a:endParaRPr>
          </a:p>
        </p:txBody>
      </p:sp>
      <p:pic>
        <p:nvPicPr>
          <p:cNvPr id="55" name="Google Shape;55;g2ef212bb9fa_0_297"/>
          <p:cNvPicPr preferRelativeResize="0"/>
          <p:nvPr/>
        </p:nvPicPr>
        <p:blipFill rotWithShape="1">
          <a:blip r:embed="rId3">
            <a:alphaModFix/>
          </a:blip>
          <a:srcRect/>
          <a:stretch/>
        </p:blipFill>
        <p:spPr>
          <a:xfrm>
            <a:off x="7629451" y="2078401"/>
            <a:ext cx="764368" cy="431100"/>
          </a:xfrm>
          <a:prstGeom prst="rect">
            <a:avLst/>
          </a:prstGeom>
          <a:noFill/>
          <a:ln>
            <a:noFill/>
          </a:ln>
        </p:spPr>
      </p:pic>
      <p:pic>
        <p:nvPicPr>
          <p:cNvPr id="56" name="Google Shape;56;g2ef212bb9fa_0_297"/>
          <p:cNvPicPr preferRelativeResize="0"/>
          <p:nvPr/>
        </p:nvPicPr>
        <p:blipFill rotWithShape="1">
          <a:blip r:embed="rId4">
            <a:alphaModFix/>
          </a:blip>
          <a:srcRect/>
          <a:stretch/>
        </p:blipFill>
        <p:spPr>
          <a:xfrm>
            <a:off x="8510826" y="2195184"/>
            <a:ext cx="584405" cy="197534"/>
          </a:xfrm>
          <a:prstGeom prst="rect">
            <a:avLst/>
          </a:prstGeom>
          <a:noFill/>
          <a:ln>
            <a:noFill/>
          </a:ln>
        </p:spPr>
      </p:pic>
      <p:pic>
        <p:nvPicPr>
          <p:cNvPr id="57" name="Google Shape;57;g2ef212bb9fa_0_297"/>
          <p:cNvPicPr preferRelativeResize="0"/>
          <p:nvPr/>
        </p:nvPicPr>
        <p:blipFill rotWithShape="1">
          <a:blip r:embed="rId5">
            <a:alphaModFix/>
          </a:blip>
          <a:srcRect/>
          <a:stretch/>
        </p:blipFill>
        <p:spPr>
          <a:xfrm>
            <a:off x="9288425" y="2195343"/>
            <a:ext cx="764375" cy="197216"/>
          </a:xfrm>
          <a:prstGeom prst="rect">
            <a:avLst/>
          </a:prstGeom>
          <a:noFill/>
          <a:ln>
            <a:noFill/>
          </a:ln>
        </p:spPr>
      </p:pic>
      <p:pic>
        <p:nvPicPr>
          <p:cNvPr id="58" name="Google Shape;58;g2ef212bb9fa_0_297"/>
          <p:cNvPicPr preferRelativeResize="0"/>
          <p:nvPr/>
        </p:nvPicPr>
        <p:blipFill rotWithShape="1">
          <a:blip r:embed="rId6">
            <a:alphaModFix/>
          </a:blip>
          <a:srcRect/>
          <a:stretch/>
        </p:blipFill>
        <p:spPr>
          <a:xfrm>
            <a:off x="2325550" y="2023863"/>
            <a:ext cx="485601" cy="485601"/>
          </a:xfrm>
          <a:prstGeom prst="rect">
            <a:avLst/>
          </a:prstGeom>
          <a:noFill/>
          <a:ln>
            <a:noFill/>
          </a:ln>
        </p:spPr>
      </p:pic>
      <p:pic>
        <p:nvPicPr>
          <p:cNvPr id="59" name="Google Shape;59;g2ef212bb9fa_0_297"/>
          <p:cNvPicPr preferRelativeResize="0"/>
          <p:nvPr/>
        </p:nvPicPr>
        <p:blipFill rotWithShape="1">
          <a:blip r:embed="rId7">
            <a:alphaModFix/>
          </a:blip>
          <a:srcRect/>
          <a:stretch/>
        </p:blipFill>
        <p:spPr>
          <a:xfrm>
            <a:off x="3615089" y="2059636"/>
            <a:ext cx="485600" cy="485600"/>
          </a:xfrm>
          <a:prstGeom prst="rect">
            <a:avLst/>
          </a:prstGeom>
          <a:noFill/>
          <a:ln>
            <a:noFill/>
          </a:ln>
        </p:spPr>
      </p:pic>
      <p:sp>
        <p:nvSpPr>
          <p:cNvPr id="60" name="Google Shape;60;g2ef212bb9fa_0_297"/>
          <p:cNvSpPr txBox="1"/>
          <p:nvPr/>
        </p:nvSpPr>
        <p:spPr>
          <a:xfrm>
            <a:off x="4176350" y="4347847"/>
            <a:ext cx="38607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000"/>
              </a:spcBef>
              <a:spcAft>
                <a:spcPts val="0"/>
              </a:spcAft>
              <a:buClr>
                <a:srgbClr val="000000"/>
              </a:buClr>
              <a:buSzPts val="1600"/>
              <a:buFont typeface="Arial"/>
              <a:buNone/>
            </a:pPr>
            <a:r>
              <a:rPr lang="en-US" sz="1600" b="1" i="0" u="none" strike="noStrike" cap="none">
                <a:solidFill>
                  <a:srgbClr val="0F172A"/>
                </a:solidFill>
                <a:latin typeface="Montserrat ExtraBold"/>
                <a:ea typeface="Montserrat ExtraBold"/>
                <a:cs typeface="Montserrat ExtraBold"/>
                <a:sym typeface="Montserrat ExtraBold"/>
              </a:rPr>
              <a:t>Integration Layer</a:t>
            </a:r>
            <a:endParaRPr sz="1600" b="0" i="0" u="none" strike="noStrike" cap="none">
              <a:solidFill>
                <a:srgbClr val="0F172A"/>
              </a:solidFill>
              <a:latin typeface="Montserrat"/>
              <a:ea typeface="Montserrat"/>
              <a:cs typeface="Montserrat"/>
              <a:sym typeface="Montserrat"/>
            </a:endParaRPr>
          </a:p>
        </p:txBody>
      </p:sp>
      <p:sp>
        <p:nvSpPr>
          <p:cNvPr id="61" name="Google Shape;61;g2ef212bb9fa_0_297"/>
          <p:cNvSpPr txBox="1"/>
          <p:nvPr/>
        </p:nvSpPr>
        <p:spPr>
          <a:xfrm>
            <a:off x="5115750" y="5282900"/>
            <a:ext cx="1960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000"/>
              </a:spcBef>
              <a:spcAft>
                <a:spcPts val="0"/>
              </a:spcAft>
              <a:buClr>
                <a:srgbClr val="000000"/>
              </a:buClr>
              <a:buSzPts val="1600"/>
              <a:buFont typeface="Arial"/>
              <a:buNone/>
            </a:pPr>
            <a:r>
              <a:rPr lang="en-US" sz="1600" b="1" i="0" u="none" strike="noStrike" cap="none">
                <a:solidFill>
                  <a:srgbClr val="0F172A"/>
                </a:solidFill>
                <a:latin typeface="Montserrat ExtraBold"/>
                <a:ea typeface="Montserrat ExtraBold"/>
                <a:cs typeface="Montserrat ExtraBold"/>
                <a:sym typeface="Montserrat ExtraBold"/>
              </a:rPr>
              <a:t>Storage Layer</a:t>
            </a:r>
            <a:endParaRPr sz="1600" b="0" i="0" u="none" strike="noStrike" cap="none">
              <a:solidFill>
                <a:srgbClr val="0F172A"/>
              </a:solidFill>
              <a:latin typeface="Montserrat"/>
              <a:ea typeface="Montserrat"/>
              <a:cs typeface="Montserrat"/>
              <a:sym typeface="Montserrat"/>
            </a:endParaRPr>
          </a:p>
        </p:txBody>
      </p:sp>
      <p:pic>
        <p:nvPicPr>
          <p:cNvPr id="62" name="Google Shape;62;g2ef212bb9fa_0_297"/>
          <p:cNvPicPr preferRelativeResize="0"/>
          <p:nvPr/>
        </p:nvPicPr>
        <p:blipFill rotWithShape="1">
          <a:blip r:embed="rId8">
            <a:alphaModFix/>
          </a:blip>
          <a:srcRect/>
          <a:stretch/>
        </p:blipFill>
        <p:spPr>
          <a:xfrm>
            <a:off x="3400025" y="6110677"/>
            <a:ext cx="1243499" cy="148483"/>
          </a:xfrm>
          <a:prstGeom prst="rect">
            <a:avLst/>
          </a:prstGeom>
          <a:noFill/>
          <a:ln>
            <a:noFill/>
          </a:ln>
        </p:spPr>
      </p:pic>
      <p:pic>
        <p:nvPicPr>
          <p:cNvPr id="63" name="Google Shape;63;g2ef212bb9fa_0_297"/>
          <p:cNvPicPr preferRelativeResize="0"/>
          <p:nvPr/>
        </p:nvPicPr>
        <p:blipFill rotWithShape="1">
          <a:blip r:embed="rId9">
            <a:alphaModFix/>
          </a:blip>
          <a:srcRect/>
          <a:stretch/>
        </p:blipFill>
        <p:spPr>
          <a:xfrm>
            <a:off x="2902150" y="5714010"/>
            <a:ext cx="938825" cy="324833"/>
          </a:xfrm>
          <a:prstGeom prst="rect">
            <a:avLst/>
          </a:prstGeom>
          <a:noFill/>
          <a:ln>
            <a:noFill/>
          </a:ln>
        </p:spPr>
      </p:pic>
      <p:pic>
        <p:nvPicPr>
          <p:cNvPr id="64" name="Google Shape;64;g2ef212bb9fa_0_297"/>
          <p:cNvPicPr preferRelativeResize="0"/>
          <p:nvPr/>
        </p:nvPicPr>
        <p:blipFill rotWithShape="1">
          <a:blip r:embed="rId10">
            <a:alphaModFix/>
          </a:blip>
          <a:srcRect/>
          <a:stretch/>
        </p:blipFill>
        <p:spPr>
          <a:xfrm>
            <a:off x="4305575" y="5789577"/>
            <a:ext cx="657383" cy="173700"/>
          </a:xfrm>
          <a:prstGeom prst="rect">
            <a:avLst/>
          </a:prstGeom>
          <a:noFill/>
          <a:ln>
            <a:noFill/>
          </a:ln>
        </p:spPr>
      </p:pic>
      <p:pic>
        <p:nvPicPr>
          <p:cNvPr id="65" name="Google Shape;65;g2ef212bb9fa_0_297"/>
          <p:cNvPicPr preferRelativeResize="0"/>
          <p:nvPr/>
        </p:nvPicPr>
        <p:blipFill rotWithShape="1">
          <a:blip r:embed="rId11">
            <a:alphaModFix/>
          </a:blip>
          <a:srcRect/>
          <a:stretch/>
        </p:blipFill>
        <p:spPr>
          <a:xfrm>
            <a:off x="7544730" y="5931388"/>
            <a:ext cx="485601" cy="179862"/>
          </a:xfrm>
          <a:prstGeom prst="rect">
            <a:avLst/>
          </a:prstGeom>
          <a:noFill/>
          <a:ln>
            <a:noFill/>
          </a:ln>
        </p:spPr>
      </p:pic>
      <p:pic>
        <p:nvPicPr>
          <p:cNvPr id="66" name="Google Shape;66;g2ef212bb9fa_0_297"/>
          <p:cNvPicPr preferRelativeResize="0"/>
          <p:nvPr/>
        </p:nvPicPr>
        <p:blipFill rotWithShape="1">
          <a:blip r:embed="rId12">
            <a:alphaModFix/>
          </a:blip>
          <a:srcRect/>
          <a:stretch/>
        </p:blipFill>
        <p:spPr>
          <a:xfrm>
            <a:off x="8278650" y="5931399"/>
            <a:ext cx="896101" cy="217123"/>
          </a:xfrm>
          <a:prstGeom prst="rect">
            <a:avLst/>
          </a:prstGeom>
          <a:noFill/>
          <a:ln>
            <a:noFill/>
          </a:ln>
        </p:spPr>
      </p:pic>
      <p:sp>
        <p:nvSpPr>
          <p:cNvPr id="67" name="Google Shape;67;g2ef212bb9fa_0_297"/>
          <p:cNvSpPr/>
          <p:nvPr/>
        </p:nvSpPr>
        <p:spPr>
          <a:xfrm>
            <a:off x="7706563" y="5411600"/>
            <a:ext cx="1036200" cy="173700"/>
          </a:xfrm>
          <a:prstGeom prst="roundRect">
            <a:avLst>
              <a:gd name="adj" fmla="val 5000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800" b="1" i="0" u="none" strike="noStrike" cap="none">
                <a:solidFill>
                  <a:srgbClr val="999999"/>
                </a:solidFill>
                <a:latin typeface="Montserrat"/>
                <a:ea typeface="Montserrat"/>
                <a:cs typeface="Montserrat"/>
                <a:sym typeface="Montserrat"/>
              </a:rPr>
              <a:t>Private Data</a:t>
            </a:r>
            <a:endParaRPr sz="800" b="1" i="0" u="none" strike="noStrike" cap="none">
              <a:solidFill>
                <a:srgbClr val="999999"/>
              </a:solidFill>
              <a:latin typeface="Montserrat"/>
              <a:ea typeface="Montserrat"/>
              <a:cs typeface="Montserrat"/>
              <a:sym typeface="Montserrat"/>
            </a:endParaRPr>
          </a:p>
        </p:txBody>
      </p:sp>
      <p:sp>
        <p:nvSpPr>
          <p:cNvPr id="68" name="Google Shape;68;g2ef212bb9fa_0_297"/>
          <p:cNvSpPr/>
          <p:nvPr/>
        </p:nvSpPr>
        <p:spPr>
          <a:xfrm>
            <a:off x="3449238" y="5411600"/>
            <a:ext cx="1036200" cy="173700"/>
          </a:xfrm>
          <a:prstGeom prst="roundRect">
            <a:avLst>
              <a:gd name="adj" fmla="val 5000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800" b="1" i="0" u="none" strike="noStrike" cap="none">
                <a:solidFill>
                  <a:srgbClr val="999999"/>
                </a:solidFill>
                <a:latin typeface="Montserrat"/>
                <a:ea typeface="Montserrat"/>
                <a:cs typeface="Montserrat"/>
                <a:sym typeface="Montserrat"/>
              </a:rPr>
              <a:t>Public Data</a:t>
            </a:r>
            <a:endParaRPr sz="800" b="1" i="0" u="none" strike="noStrike" cap="none">
              <a:solidFill>
                <a:srgbClr val="999999"/>
              </a:solidFill>
              <a:latin typeface="Montserrat"/>
              <a:ea typeface="Montserrat"/>
              <a:cs typeface="Montserrat"/>
              <a:sym typeface="Montserrat"/>
            </a:endParaRPr>
          </a:p>
        </p:txBody>
      </p:sp>
      <p:pic>
        <p:nvPicPr>
          <p:cNvPr id="69" name="Google Shape;69;g2ef212bb9fa_0_297"/>
          <p:cNvPicPr preferRelativeResize="0"/>
          <p:nvPr/>
        </p:nvPicPr>
        <p:blipFill rotWithShape="1">
          <a:blip r:embed="rId13">
            <a:alphaModFix/>
          </a:blip>
          <a:srcRect/>
          <a:stretch/>
        </p:blipFill>
        <p:spPr>
          <a:xfrm>
            <a:off x="7724354" y="4319290"/>
            <a:ext cx="1453850" cy="726909"/>
          </a:xfrm>
          <a:prstGeom prst="rect">
            <a:avLst/>
          </a:prstGeom>
          <a:noFill/>
          <a:ln>
            <a:noFill/>
          </a:ln>
        </p:spPr>
      </p:pic>
      <p:sp>
        <p:nvSpPr>
          <p:cNvPr id="70" name="Google Shape;70;g2ef212bb9fa_0_297"/>
          <p:cNvSpPr txBox="1"/>
          <p:nvPr/>
        </p:nvSpPr>
        <p:spPr>
          <a:xfrm>
            <a:off x="3154025" y="4411175"/>
            <a:ext cx="1735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C1B4B"/>
                </a:solidFill>
                <a:latin typeface="Montserrat"/>
                <a:ea typeface="Montserrat"/>
                <a:cs typeface="Montserrat"/>
                <a:sym typeface="Montserrat"/>
              </a:rPr>
              <a:t>Registry</a:t>
            </a:r>
            <a:endParaRPr sz="1100" b="0" i="0" u="none" strike="noStrike" cap="none">
              <a:solidFill>
                <a:srgbClr val="1C1B4B"/>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C1B4B"/>
                </a:solidFill>
                <a:latin typeface="Montserrat SemiBold"/>
                <a:ea typeface="Montserrat SemiBold"/>
                <a:cs typeface="Montserrat SemiBold"/>
                <a:sym typeface="Montserrat SemiBold"/>
              </a:rPr>
              <a:t>Multi-chain</a:t>
            </a:r>
            <a:endParaRPr sz="1400" b="1" i="0" u="none" strike="noStrike" cap="none">
              <a:solidFill>
                <a:srgbClr val="1C1B4B"/>
              </a:solidFill>
              <a:latin typeface="Montserrat"/>
              <a:ea typeface="Montserrat"/>
              <a:cs typeface="Montserrat"/>
              <a:sym typeface="Montserrat"/>
            </a:endParaRPr>
          </a:p>
        </p:txBody>
      </p:sp>
      <p:cxnSp>
        <p:nvCxnSpPr>
          <p:cNvPr id="71" name="Google Shape;71;g2ef212bb9fa_0_297"/>
          <p:cNvCxnSpPr/>
          <p:nvPr/>
        </p:nvCxnSpPr>
        <p:spPr>
          <a:xfrm>
            <a:off x="5824550" y="3576144"/>
            <a:ext cx="564300" cy="0"/>
          </a:xfrm>
          <a:prstGeom prst="straightConnector1">
            <a:avLst/>
          </a:prstGeom>
          <a:noFill/>
          <a:ln w="38100" cap="flat" cmpd="sng">
            <a:solidFill>
              <a:srgbClr val="008FB1"/>
            </a:solidFill>
            <a:prstDash val="solid"/>
            <a:round/>
            <a:headEnd type="none" w="sm" len="sm"/>
            <a:tailEnd type="none" w="sm" len="sm"/>
          </a:ln>
        </p:spPr>
      </p:cxnSp>
      <p:pic>
        <p:nvPicPr>
          <p:cNvPr id="72" name="Google Shape;72;g2ef212bb9fa_0_297"/>
          <p:cNvPicPr preferRelativeResize="0"/>
          <p:nvPr/>
        </p:nvPicPr>
        <p:blipFill rotWithShape="1">
          <a:blip r:embed="rId14">
            <a:alphaModFix/>
          </a:blip>
          <a:srcRect/>
          <a:stretch/>
        </p:blipFill>
        <p:spPr>
          <a:xfrm>
            <a:off x="5484952" y="3701777"/>
            <a:ext cx="1243500" cy="222586"/>
          </a:xfrm>
          <a:prstGeom prst="rect">
            <a:avLst/>
          </a:prstGeom>
          <a:noFill/>
          <a:ln>
            <a:noFill/>
          </a:ln>
        </p:spPr>
      </p:pic>
      <p:cxnSp>
        <p:nvCxnSpPr>
          <p:cNvPr id="73" name="Google Shape;73;g2ef212bb9fa_0_297"/>
          <p:cNvCxnSpPr/>
          <p:nvPr/>
        </p:nvCxnSpPr>
        <p:spPr>
          <a:xfrm>
            <a:off x="5824550" y="4885073"/>
            <a:ext cx="564300" cy="0"/>
          </a:xfrm>
          <a:prstGeom prst="straightConnector1">
            <a:avLst/>
          </a:prstGeom>
          <a:noFill/>
          <a:ln w="38100" cap="flat" cmpd="sng">
            <a:solidFill>
              <a:srgbClr val="008FB1"/>
            </a:solidFill>
            <a:prstDash val="solid"/>
            <a:round/>
            <a:headEnd type="none" w="sm" len="sm"/>
            <a:tailEnd type="none" w="sm" len="sm"/>
          </a:ln>
        </p:spPr>
      </p:cxnSp>
      <p:sp>
        <p:nvSpPr>
          <p:cNvPr id="74" name="Google Shape;74;g2ef212bb9fa_0_297"/>
          <p:cNvSpPr/>
          <p:nvPr/>
        </p:nvSpPr>
        <p:spPr>
          <a:xfrm>
            <a:off x="2050238" y="2562525"/>
            <a:ext cx="1036200" cy="173700"/>
          </a:xfrm>
          <a:prstGeom prst="roundRect">
            <a:avLst>
              <a:gd name="adj" fmla="val 5000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800" b="1" i="0" u="none" strike="noStrike" cap="none">
                <a:solidFill>
                  <a:srgbClr val="999999"/>
                </a:solidFill>
                <a:latin typeface="Montserrat"/>
                <a:ea typeface="Montserrat"/>
                <a:cs typeface="Montserrat"/>
                <a:sym typeface="Montserrat"/>
              </a:rPr>
              <a:t>SAAS</a:t>
            </a:r>
            <a:endParaRPr sz="800" b="1" i="0" u="none" strike="noStrike" cap="none">
              <a:solidFill>
                <a:srgbClr val="999999"/>
              </a:solidFill>
              <a:latin typeface="Montserrat"/>
              <a:ea typeface="Montserrat"/>
              <a:cs typeface="Montserrat"/>
              <a:sym typeface="Montserrat"/>
            </a:endParaRPr>
          </a:p>
        </p:txBody>
      </p:sp>
      <p:sp>
        <p:nvSpPr>
          <p:cNvPr id="75" name="Google Shape;75;g2ef212bb9fa_0_297"/>
          <p:cNvSpPr/>
          <p:nvPr/>
        </p:nvSpPr>
        <p:spPr>
          <a:xfrm>
            <a:off x="3339788" y="2562525"/>
            <a:ext cx="1036200" cy="173700"/>
          </a:xfrm>
          <a:prstGeom prst="roundRect">
            <a:avLst>
              <a:gd name="adj" fmla="val 5000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800" b="1" i="0" u="none" strike="noStrike" cap="none">
                <a:solidFill>
                  <a:srgbClr val="999999"/>
                </a:solidFill>
                <a:latin typeface="Montserrat"/>
                <a:ea typeface="Montserrat"/>
                <a:cs typeface="Montserrat"/>
                <a:sym typeface="Montserrat"/>
              </a:rPr>
              <a:t>SDK</a:t>
            </a:r>
            <a:endParaRPr sz="800" b="1" i="0" u="none" strike="noStrike" cap="none">
              <a:solidFill>
                <a:srgbClr val="999999"/>
              </a:solidFill>
              <a:latin typeface="Montserrat"/>
              <a:ea typeface="Montserrat"/>
              <a:cs typeface="Montserrat"/>
              <a:sym typeface="Montserrat"/>
            </a:endParaRPr>
          </a:p>
        </p:txBody>
      </p:sp>
      <p:sp>
        <p:nvSpPr>
          <p:cNvPr id="76" name="Google Shape;76;g2ef212bb9fa_0_297"/>
          <p:cNvSpPr/>
          <p:nvPr/>
        </p:nvSpPr>
        <p:spPr>
          <a:xfrm>
            <a:off x="8104479" y="2562525"/>
            <a:ext cx="1397100" cy="173700"/>
          </a:xfrm>
          <a:prstGeom prst="roundRect">
            <a:avLst>
              <a:gd name="adj" fmla="val 5000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800" b="1" i="0" u="none" strike="noStrike" cap="none">
                <a:solidFill>
                  <a:srgbClr val="999999"/>
                </a:solidFill>
                <a:latin typeface="Montserrat"/>
                <a:ea typeface="Montserrat"/>
                <a:cs typeface="Montserrat"/>
                <a:sym typeface="Montserrat"/>
              </a:rPr>
              <a:t>Public Gateway</a:t>
            </a:r>
            <a:endParaRPr sz="800" b="1" i="0" u="none" strike="noStrike" cap="none">
              <a:solidFill>
                <a:srgbClr val="999999"/>
              </a:solidFill>
              <a:latin typeface="Montserrat"/>
              <a:ea typeface="Montserrat"/>
              <a:cs typeface="Montserrat"/>
              <a:sym typeface="Montserrat"/>
            </a:endParaRPr>
          </a:p>
        </p:txBody>
      </p:sp>
      <p:sp>
        <p:nvSpPr>
          <p:cNvPr id="77" name="Google Shape;77;g2ef212bb9fa_0_297"/>
          <p:cNvSpPr txBox="1"/>
          <p:nvPr/>
        </p:nvSpPr>
        <p:spPr>
          <a:xfrm>
            <a:off x="2850900" y="3279831"/>
            <a:ext cx="20871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US" sz="1300" b="0" i="0" u="none" strike="noStrike" cap="none">
                <a:solidFill>
                  <a:srgbClr val="1C1B4B"/>
                </a:solidFill>
                <a:latin typeface="Montserrat SemiBold"/>
                <a:ea typeface="Montserrat SemiBold"/>
                <a:cs typeface="Montserrat SemiBold"/>
                <a:sym typeface="Montserrat SemiBold"/>
              </a:rPr>
              <a:t>Semantic </a:t>
            </a:r>
            <a:r>
              <a:rPr lang="en-US" sz="1300" b="1" i="0" u="none" strike="noStrike" cap="none">
                <a:solidFill>
                  <a:srgbClr val="1C1B4B"/>
                </a:solidFill>
                <a:latin typeface="Montserrat"/>
                <a:ea typeface="Montserrat"/>
                <a:cs typeface="Montserrat"/>
                <a:sym typeface="Montserrat"/>
              </a:rPr>
              <a:t>Cache</a:t>
            </a:r>
            <a:endParaRPr sz="1300" b="1" i="0" u="none" strike="noStrike" cap="none">
              <a:solidFill>
                <a:srgbClr val="1C1B4B"/>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300"/>
              <a:buFont typeface="Arial"/>
              <a:buNone/>
            </a:pPr>
            <a:r>
              <a:rPr lang="en-US" sz="1300" b="0" i="0" u="none" strike="noStrike" cap="none">
                <a:solidFill>
                  <a:srgbClr val="1C1B4B"/>
                </a:solidFill>
                <a:latin typeface="Montserrat SemiBold"/>
                <a:ea typeface="Montserrat SemiBold"/>
                <a:cs typeface="Montserrat SemiBold"/>
                <a:sym typeface="Montserrat SemiBold"/>
              </a:rPr>
              <a:t>&amp; Vector </a:t>
            </a:r>
            <a:r>
              <a:rPr lang="en-US" sz="1300" b="1" i="0" u="none" strike="noStrike" cap="none">
                <a:solidFill>
                  <a:srgbClr val="1C1B4B"/>
                </a:solidFill>
                <a:latin typeface="Montserrat"/>
                <a:ea typeface="Montserrat"/>
                <a:cs typeface="Montserrat"/>
                <a:sym typeface="Montserrat"/>
              </a:rPr>
              <a:t>Database</a:t>
            </a:r>
            <a:endParaRPr sz="1300" b="1" i="0" u="none" strike="noStrike" cap="none">
              <a:solidFill>
                <a:srgbClr val="1C1B4B"/>
              </a:solidFill>
              <a:latin typeface="Montserrat"/>
              <a:ea typeface="Montserrat"/>
              <a:cs typeface="Montserrat"/>
              <a:sym typeface="Montserrat"/>
            </a:endParaRPr>
          </a:p>
        </p:txBody>
      </p:sp>
      <p:sp>
        <p:nvSpPr>
          <p:cNvPr id="78" name="Google Shape;78;g2ef212bb9fa_0_297"/>
          <p:cNvSpPr txBox="1"/>
          <p:nvPr/>
        </p:nvSpPr>
        <p:spPr>
          <a:xfrm>
            <a:off x="6880850" y="3394881"/>
            <a:ext cx="26340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000"/>
              </a:spcBef>
              <a:spcAft>
                <a:spcPts val="0"/>
              </a:spcAft>
              <a:buClr>
                <a:srgbClr val="000000"/>
              </a:buClr>
              <a:buSzPts val="1300"/>
              <a:buFont typeface="Arial"/>
              <a:buNone/>
            </a:pPr>
            <a:r>
              <a:rPr lang="en-US" sz="1300" b="0" i="0" u="none" strike="noStrike" cap="none">
                <a:solidFill>
                  <a:srgbClr val="1C1B4B"/>
                </a:solidFill>
                <a:latin typeface="Montserrat SemiBold"/>
                <a:ea typeface="Montserrat SemiBold"/>
                <a:cs typeface="Montserrat SemiBold"/>
                <a:sym typeface="Montserrat SemiBold"/>
              </a:rPr>
              <a:t>Account </a:t>
            </a:r>
            <a:r>
              <a:rPr lang="en-US" sz="1300" b="1" i="0" u="none" strike="noStrike" cap="none">
                <a:solidFill>
                  <a:srgbClr val="1C1B4B"/>
                </a:solidFill>
                <a:latin typeface="Montserrat"/>
                <a:ea typeface="Montserrat"/>
                <a:cs typeface="Montserrat"/>
                <a:sym typeface="Montserrat"/>
              </a:rPr>
              <a:t>Abstraction</a:t>
            </a:r>
            <a:endParaRPr sz="1300" b="1" i="0" u="none" strike="noStrike" cap="none">
              <a:solidFill>
                <a:srgbClr val="1C1B4B"/>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f35dd407be_0_0"/>
          <p:cNvSpPr/>
          <p:nvPr/>
        </p:nvSpPr>
        <p:spPr>
          <a:xfrm>
            <a:off x="515750" y="322200"/>
            <a:ext cx="15345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i="0" u="none" strike="noStrike" cap="none">
                <a:solidFill>
                  <a:srgbClr val="008FB1"/>
                </a:solidFill>
                <a:latin typeface="Montserrat"/>
                <a:ea typeface="Montserrat"/>
                <a:cs typeface="Montserrat"/>
                <a:sym typeface="Montserrat"/>
              </a:rPr>
              <a:t>TECH STACK</a:t>
            </a:r>
            <a:endParaRPr sz="1300" b="1" i="0" u="none" strike="noStrike" cap="none">
              <a:solidFill>
                <a:srgbClr val="008FB1"/>
              </a:solidFill>
              <a:latin typeface="Montserrat"/>
              <a:ea typeface="Montserrat"/>
              <a:cs typeface="Montserrat"/>
              <a:sym typeface="Montserrat"/>
            </a:endParaRPr>
          </a:p>
        </p:txBody>
      </p:sp>
      <p:sp>
        <p:nvSpPr>
          <p:cNvPr id="84" name="Google Shape;84;g2f35dd407be_0_0"/>
          <p:cNvSpPr txBox="1"/>
          <p:nvPr/>
        </p:nvSpPr>
        <p:spPr>
          <a:xfrm>
            <a:off x="408425" y="713400"/>
            <a:ext cx="70755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0" i="0" u="none" strike="noStrike" cap="none">
                <a:solidFill>
                  <a:srgbClr val="1C1B4B"/>
                </a:solidFill>
                <a:latin typeface="Montserrat ExtraBold"/>
                <a:ea typeface="Montserrat ExtraBold"/>
                <a:cs typeface="Montserrat ExtraBold"/>
                <a:sym typeface="Montserrat ExtraBold"/>
              </a:rPr>
              <a:t>Technology behind</a:t>
            </a:r>
            <a:r>
              <a:rPr lang="en-US" sz="3300" b="0" i="0" u="none" strike="noStrike" cap="none">
                <a:solidFill>
                  <a:srgbClr val="008FB1"/>
                </a:solidFill>
                <a:latin typeface="Montserrat ExtraBold"/>
                <a:ea typeface="Montserrat ExtraBold"/>
                <a:cs typeface="Montserrat ExtraBold"/>
                <a:sym typeface="Montserrat ExtraBold"/>
              </a:rPr>
              <a:t> DNS3</a:t>
            </a:r>
            <a:endParaRPr sz="3300" b="0" i="0" u="none" strike="noStrike" cap="none">
              <a:solidFill>
                <a:srgbClr val="1C1B4B"/>
              </a:solidFill>
              <a:latin typeface="Montserrat ExtraBold"/>
              <a:ea typeface="Montserrat ExtraBold"/>
              <a:cs typeface="Montserrat ExtraBold"/>
              <a:sym typeface="Montserrat ExtraBold"/>
            </a:endParaRPr>
          </a:p>
        </p:txBody>
      </p:sp>
      <p:sp>
        <p:nvSpPr>
          <p:cNvPr id="85" name="Google Shape;85;g2f35dd407be_0_0"/>
          <p:cNvSpPr txBox="1"/>
          <p:nvPr/>
        </p:nvSpPr>
        <p:spPr>
          <a:xfrm>
            <a:off x="515750" y="1598025"/>
            <a:ext cx="20883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0B6F86"/>
                </a:solidFill>
                <a:latin typeface="Montserrat"/>
                <a:ea typeface="Montserrat"/>
                <a:cs typeface="Montserrat"/>
                <a:sym typeface="Montserrat"/>
              </a:rPr>
              <a:t>Application Layer</a:t>
            </a:r>
            <a:endParaRPr>
              <a:solidFill>
                <a:srgbClr val="0B6F86"/>
              </a:solidFill>
              <a:latin typeface="Montserrat ExtraBold"/>
              <a:ea typeface="Montserrat ExtraBold"/>
              <a:cs typeface="Montserrat ExtraBold"/>
              <a:sym typeface="Montserrat ExtraBold"/>
            </a:endParaRPr>
          </a:p>
        </p:txBody>
      </p:sp>
      <p:sp>
        <p:nvSpPr>
          <p:cNvPr id="86" name="Google Shape;86;g2f35dd407be_0_0"/>
          <p:cNvSpPr txBox="1"/>
          <p:nvPr/>
        </p:nvSpPr>
        <p:spPr>
          <a:xfrm>
            <a:off x="2604050" y="1598025"/>
            <a:ext cx="89640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rgbClr val="6E6D88"/>
                </a:solidFill>
                <a:latin typeface="Montserrat"/>
                <a:ea typeface="Montserrat"/>
                <a:cs typeface="Montserrat"/>
                <a:sym typeface="Montserrat"/>
              </a:rPr>
              <a:t>This layer enables users and enterprises to manage domains, query data, and anyone to interact with the DNS3 ecosystem. Additionally, the Application Layer supports the integration of third-party applications via our </a:t>
            </a:r>
            <a:r>
              <a:rPr lang="en-US" sz="1200" b="1">
                <a:solidFill>
                  <a:srgbClr val="6E6D88"/>
                </a:solidFill>
                <a:latin typeface="Montserrat"/>
                <a:ea typeface="Montserrat"/>
                <a:cs typeface="Montserrat"/>
                <a:sym typeface="Montserrat"/>
              </a:rPr>
              <a:t>SDK </a:t>
            </a:r>
            <a:r>
              <a:rPr lang="en-US" sz="1200">
                <a:solidFill>
                  <a:srgbClr val="6E6D88"/>
                </a:solidFill>
                <a:latin typeface="Montserrat"/>
                <a:ea typeface="Montserrat"/>
                <a:cs typeface="Montserrat"/>
                <a:sym typeface="Montserrat"/>
              </a:rPr>
              <a:t>or</a:t>
            </a:r>
            <a:r>
              <a:rPr lang="en-US" sz="1200" b="1">
                <a:solidFill>
                  <a:srgbClr val="6E6D88"/>
                </a:solidFill>
                <a:latin typeface="Montserrat"/>
                <a:ea typeface="Montserrat"/>
                <a:cs typeface="Montserrat"/>
                <a:sym typeface="Montserrat"/>
              </a:rPr>
              <a:t> Public Gateway</a:t>
            </a:r>
            <a:r>
              <a:rPr lang="en-US" sz="1200">
                <a:solidFill>
                  <a:srgbClr val="6E6D88"/>
                </a:solidFill>
                <a:latin typeface="Montserrat"/>
                <a:ea typeface="Montserrat"/>
                <a:cs typeface="Montserrat"/>
                <a:sym typeface="Montserrat"/>
              </a:rPr>
              <a:t>, allowing developers to easily connect their services with DNS3. For companies, this layer also includes a </a:t>
            </a:r>
            <a:r>
              <a:rPr lang="en-US" sz="1200" b="1">
                <a:solidFill>
                  <a:srgbClr val="6E6D88"/>
                </a:solidFill>
                <a:latin typeface="Montserrat"/>
                <a:ea typeface="Montserrat"/>
                <a:cs typeface="Montserrat"/>
                <a:sym typeface="Montserrat"/>
              </a:rPr>
              <a:t>Dashboard (SaaS)</a:t>
            </a:r>
            <a:r>
              <a:rPr lang="en-US" sz="1200">
                <a:solidFill>
                  <a:srgbClr val="6E6D88"/>
                </a:solidFill>
                <a:latin typeface="Montserrat"/>
                <a:ea typeface="Montserrat"/>
                <a:cs typeface="Montserrat"/>
                <a:sym typeface="Montserrat"/>
              </a:rPr>
              <a:t> that offers comprehensive tools for managing and monitoring their domains and data within the Web3 environment.</a:t>
            </a:r>
            <a:endParaRPr sz="1200">
              <a:solidFill>
                <a:srgbClr val="6E6D88"/>
              </a:solidFill>
              <a:latin typeface="Montserrat"/>
              <a:ea typeface="Montserrat"/>
              <a:cs typeface="Montserrat"/>
              <a:sym typeface="Montserrat"/>
            </a:endParaRPr>
          </a:p>
        </p:txBody>
      </p:sp>
      <p:sp>
        <p:nvSpPr>
          <p:cNvPr id="87" name="Google Shape;87;g2f35dd407be_0_0"/>
          <p:cNvSpPr txBox="1"/>
          <p:nvPr/>
        </p:nvSpPr>
        <p:spPr>
          <a:xfrm>
            <a:off x="2604050" y="2908775"/>
            <a:ext cx="89640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rgbClr val="6E6D88"/>
                </a:solidFill>
                <a:latin typeface="Montserrat"/>
                <a:ea typeface="Montserrat"/>
                <a:cs typeface="Montserrat"/>
                <a:sym typeface="Montserrat"/>
              </a:rPr>
              <a:t>Using </a:t>
            </a:r>
            <a:r>
              <a:rPr lang="en-US" sz="1200" b="1">
                <a:solidFill>
                  <a:srgbClr val="6E6D88"/>
                </a:solidFill>
                <a:latin typeface="Montserrat"/>
                <a:ea typeface="Montserrat"/>
                <a:cs typeface="Montserrat"/>
                <a:sym typeface="Montserrat"/>
              </a:rPr>
              <a:t>MongoDB Atlas</a:t>
            </a:r>
            <a:r>
              <a:rPr lang="en-US" sz="1200">
                <a:solidFill>
                  <a:srgbClr val="6E6D88"/>
                </a:solidFill>
                <a:latin typeface="Montserrat"/>
                <a:ea typeface="Montserrat"/>
                <a:cs typeface="Montserrat"/>
                <a:sym typeface="Montserrat"/>
              </a:rPr>
              <a:t>, DNS3 implements a semantic caching system that temporarily stores frequently accessed queries and semantically enriched responses, significantly reducing response times. We create also a Vector Search that supports AI training, particularly Retrieval-Augmented Generation (RAG), enhancing the accuracy and efficiency of AI models by providing them with real-time, structured data. Additionally, account abstraction is handled through </a:t>
            </a:r>
            <a:r>
              <a:rPr lang="en-US" sz="1200" b="1">
                <a:solidFill>
                  <a:srgbClr val="6E6D88"/>
                </a:solidFill>
                <a:latin typeface="Montserrat"/>
                <a:ea typeface="Montserrat"/>
                <a:cs typeface="Montserrat"/>
                <a:sym typeface="Montserrat"/>
              </a:rPr>
              <a:t>Biconomy</a:t>
            </a:r>
            <a:r>
              <a:rPr lang="en-US" sz="1200">
                <a:solidFill>
                  <a:srgbClr val="6E6D88"/>
                </a:solidFill>
                <a:latin typeface="Montserrat"/>
                <a:ea typeface="Montserrat"/>
                <a:cs typeface="Montserrat"/>
                <a:sym typeface="Montserrat"/>
              </a:rPr>
              <a:t>, allowing for the creation of smart wallets for users, making interactions with the blockchain effortless and user-friendly.</a:t>
            </a:r>
            <a:endParaRPr sz="1200">
              <a:solidFill>
                <a:srgbClr val="6E6D88"/>
              </a:solidFill>
              <a:latin typeface="Montserrat"/>
              <a:ea typeface="Montserrat"/>
              <a:cs typeface="Montserrat"/>
              <a:sym typeface="Montserrat"/>
            </a:endParaRPr>
          </a:p>
        </p:txBody>
      </p:sp>
      <p:sp>
        <p:nvSpPr>
          <p:cNvPr id="88" name="Google Shape;88;g2f35dd407be_0_0"/>
          <p:cNvSpPr txBox="1"/>
          <p:nvPr/>
        </p:nvSpPr>
        <p:spPr>
          <a:xfrm>
            <a:off x="2604050" y="4448125"/>
            <a:ext cx="89640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rgbClr val="6E6D88"/>
                </a:solidFill>
                <a:latin typeface="Montserrat"/>
                <a:ea typeface="Montserrat"/>
                <a:cs typeface="Montserrat"/>
                <a:sym typeface="Montserrat"/>
              </a:rPr>
              <a:t>This layer manages the deployment of</a:t>
            </a:r>
            <a:r>
              <a:rPr lang="en-US" sz="1200" b="1">
                <a:solidFill>
                  <a:srgbClr val="6E6D88"/>
                </a:solidFill>
                <a:latin typeface="Montserrat"/>
                <a:ea typeface="Montserrat"/>
                <a:cs typeface="Montserrat"/>
                <a:sym typeface="Montserrat"/>
              </a:rPr>
              <a:t> multiple smart contracts (Top-Level Domain “TLD” Registry) </a:t>
            </a:r>
            <a:r>
              <a:rPr lang="en-US" sz="1200">
                <a:solidFill>
                  <a:srgbClr val="6E6D88"/>
                </a:solidFill>
                <a:latin typeface="Montserrat"/>
                <a:ea typeface="Montserrat"/>
                <a:cs typeface="Montserrat"/>
                <a:sym typeface="Montserrat"/>
              </a:rPr>
              <a:t>across different blockchains, ensuring that they are interoperable and can communicate effectively. By leveraging </a:t>
            </a:r>
            <a:r>
              <a:rPr lang="en-US" sz="1200" b="1">
                <a:solidFill>
                  <a:srgbClr val="6E6D88"/>
                </a:solidFill>
                <a:latin typeface="Montserrat"/>
                <a:ea typeface="Montserrat"/>
                <a:cs typeface="Montserrat"/>
                <a:sym typeface="Montserrat"/>
              </a:rPr>
              <a:t>LayerZero</a:t>
            </a:r>
            <a:r>
              <a:rPr lang="en-US" sz="1200">
                <a:solidFill>
                  <a:srgbClr val="6E6D88"/>
                </a:solidFill>
                <a:latin typeface="Montserrat"/>
                <a:ea typeface="Montserrat"/>
                <a:cs typeface="Montserrat"/>
                <a:sym typeface="Montserrat"/>
              </a:rPr>
              <a:t>, DNS3 ensures that contract can interact seamlessly between chains, allowing for a truly decentralized and interconnected Web3 environment.</a:t>
            </a:r>
            <a:endParaRPr sz="1200">
              <a:solidFill>
                <a:srgbClr val="6E6D88"/>
              </a:solidFill>
              <a:latin typeface="Montserrat"/>
              <a:ea typeface="Montserrat"/>
              <a:cs typeface="Montserrat"/>
              <a:sym typeface="Montserrat"/>
            </a:endParaRPr>
          </a:p>
        </p:txBody>
      </p:sp>
      <p:sp>
        <p:nvSpPr>
          <p:cNvPr id="89" name="Google Shape;89;g2f35dd407be_0_0"/>
          <p:cNvSpPr txBox="1"/>
          <p:nvPr/>
        </p:nvSpPr>
        <p:spPr>
          <a:xfrm>
            <a:off x="2604050" y="5606475"/>
            <a:ext cx="89640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rgbClr val="6E6D88"/>
                </a:solidFill>
                <a:latin typeface="Montserrat"/>
                <a:ea typeface="Montserrat"/>
                <a:cs typeface="Montserrat"/>
                <a:sym typeface="Montserrat"/>
              </a:rPr>
              <a:t>The Storage Layer integrates multiple Web3 storage solutions to handle both public and private data. For public data, DNS3 connects with decentralized storage networks like </a:t>
            </a:r>
            <a:r>
              <a:rPr lang="en-US" sz="1200" b="1">
                <a:solidFill>
                  <a:srgbClr val="6E6D88"/>
                </a:solidFill>
                <a:latin typeface="Montserrat"/>
                <a:ea typeface="Montserrat"/>
                <a:cs typeface="Montserrat"/>
                <a:sym typeface="Montserrat"/>
              </a:rPr>
              <a:t>Arweave, BNB Greenfield or Swarm</a:t>
            </a:r>
            <a:r>
              <a:rPr lang="en-US" sz="1200">
                <a:solidFill>
                  <a:srgbClr val="6E6D88"/>
                </a:solidFill>
                <a:latin typeface="Montserrat"/>
                <a:ea typeface="Montserrat"/>
                <a:cs typeface="Montserrat"/>
                <a:sym typeface="Montserrat"/>
              </a:rPr>
              <a:t>, ensuring that data is distributed and securely stored across the network. For private data, DNS3 supports encrypted solutions, like </a:t>
            </a:r>
            <a:r>
              <a:rPr lang="en-US" sz="1200" b="1">
                <a:solidFill>
                  <a:srgbClr val="6E6D88"/>
                </a:solidFill>
                <a:latin typeface="Montserrat"/>
                <a:ea typeface="Montserrat"/>
                <a:cs typeface="Montserrat"/>
                <a:sym typeface="Montserrat"/>
              </a:rPr>
              <a:t>Ten Protocol</a:t>
            </a:r>
            <a:r>
              <a:rPr lang="en-US" sz="1200">
                <a:solidFill>
                  <a:srgbClr val="6E6D88"/>
                </a:solidFill>
                <a:latin typeface="Montserrat"/>
                <a:ea typeface="Montserrat"/>
                <a:cs typeface="Montserrat"/>
                <a:sym typeface="Montserrat"/>
              </a:rPr>
              <a:t>, allowing sensitive information to be stored securely and accessed only by authorized parties.</a:t>
            </a:r>
            <a:endParaRPr sz="1200">
              <a:solidFill>
                <a:srgbClr val="6E6D88"/>
              </a:solidFill>
              <a:latin typeface="Montserrat"/>
              <a:ea typeface="Montserrat"/>
              <a:cs typeface="Montserrat"/>
              <a:sym typeface="Montserrat"/>
            </a:endParaRPr>
          </a:p>
        </p:txBody>
      </p:sp>
      <p:sp>
        <p:nvSpPr>
          <p:cNvPr id="90" name="Google Shape;90;g2f35dd407be_0_0"/>
          <p:cNvSpPr txBox="1"/>
          <p:nvPr/>
        </p:nvSpPr>
        <p:spPr>
          <a:xfrm>
            <a:off x="515750" y="2908775"/>
            <a:ext cx="22737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008FB1"/>
                </a:solidFill>
                <a:latin typeface="Montserrat"/>
                <a:ea typeface="Montserrat"/>
                <a:cs typeface="Montserrat"/>
                <a:sym typeface="Montserrat"/>
              </a:rPr>
              <a:t>Abstraction Layer</a:t>
            </a:r>
            <a:endParaRPr sz="1100">
              <a:solidFill>
                <a:srgbClr val="008FB1"/>
              </a:solidFill>
              <a:latin typeface="Montserrat"/>
              <a:ea typeface="Montserrat"/>
              <a:cs typeface="Montserrat"/>
              <a:sym typeface="Montserrat"/>
            </a:endParaRPr>
          </a:p>
        </p:txBody>
      </p:sp>
      <p:sp>
        <p:nvSpPr>
          <p:cNvPr id="91" name="Google Shape;91;g2f35dd407be_0_0"/>
          <p:cNvSpPr txBox="1"/>
          <p:nvPr/>
        </p:nvSpPr>
        <p:spPr>
          <a:xfrm>
            <a:off x="515750" y="4448125"/>
            <a:ext cx="20883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34AAB9"/>
                </a:solidFill>
                <a:latin typeface="Montserrat"/>
                <a:ea typeface="Montserrat"/>
                <a:cs typeface="Montserrat"/>
                <a:sym typeface="Montserrat"/>
              </a:rPr>
              <a:t>Integration Layer</a:t>
            </a:r>
            <a:endParaRPr sz="1100">
              <a:solidFill>
                <a:srgbClr val="34AAB9"/>
              </a:solidFill>
              <a:latin typeface="Montserrat"/>
              <a:ea typeface="Montserrat"/>
              <a:cs typeface="Montserrat"/>
              <a:sym typeface="Montserrat"/>
            </a:endParaRPr>
          </a:p>
        </p:txBody>
      </p:sp>
      <p:sp>
        <p:nvSpPr>
          <p:cNvPr id="92" name="Google Shape;92;g2f35dd407be_0_0"/>
          <p:cNvSpPr txBox="1"/>
          <p:nvPr/>
        </p:nvSpPr>
        <p:spPr>
          <a:xfrm>
            <a:off x="515750" y="5606475"/>
            <a:ext cx="17313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92C8D5"/>
                </a:solidFill>
                <a:latin typeface="Montserrat"/>
                <a:ea typeface="Montserrat"/>
                <a:cs typeface="Montserrat"/>
                <a:sym typeface="Montserrat"/>
              </a:rPr>
              <a:t>Storage Layer</a:t>
            </a:r>
            <a:endParaRPr>
              <a:solidFill>
                <a:srgbClr val="92C8D5"/>
              </a:solidFill>
              <a:latin typeface="Montserrat ExtraBold"/>
              <a:ea typeface="Montserrat ExtraBold"/>
              <a:cs typeface="Montserrat ExtraBold"/>
              <a:sym typeface="Montserrat ExtraBold"/>
            </a:endParaRPr>
          </a:p>
        </p:txBody>
      </p:sp>
      <p:cxnSp>
        <p:nvCxnSpPr>
          <p:cNvPr id="93" name="Google Shape;93;g2f35dd407be_0_0"/>
          <p:cNvCxnSpPr/>
          <p:nvPr/>
        </p:nvCxnSpPr>
        <p:spPr>
          <a:xfrm>
            <a:off x="534775" y="2844800"/>
            <a:ext cx="11074200" cy="0"/>
          </a:xfrm>
          <a:prstGeom prst="straightConnector1">
            <a:avLst/>
          </a:prstGeom>
          <a:noFill/>
          <a:ln w="9525" cap="flat" cmpd="sng">
            <a:solidFill>
              <a:srgbClr val="EFEFEF"/>
            </a:solidFill>
            <a:prstDash val="solid"/>
            <a:round/>
            <a:headEnd type="none" w="med" len="med"/>
            <a:tailEnd type="none" w="med" len="med"/>
          </a:ln>
        </p:spPr>
      </p:cxnSp>
      <p:cxnSp>
        <p:nvCxnSpPr>
          <p:cNvPr id="94" name="Google Shape;94;g2f35dd407be_0_0"/>
          <p:cNvCxnSpPr/>
          <p:nvPr/>
        </p:nvCxnSpPr>
        <p:spPr>
          <a:xfrm>
            <a:off x="534775" y="4412416"/>
            <a:ext cx="11074200" cy="0"/>
          </a:xfrm>
          <a:prstGeom prst="straightConnector1">
            <a:avLst/>
          </a:prstGeom>
          <a:noFill/>
          <a:ln w="9525" cap="flat" cmpd="sng">
            <a:solidFill>
              <a:srgbClr val="EFEFEF"/>
            </a:solidFill>
            <a:prstDash val="solid"/>
            <a:round/>
            <a:headEnd type="none" w="med" len="med"/>
            <a:tailEnd type="none" w="med" len="med"/>
          </a:ln>
        </p:spPr>
      </p:cxnSp>
      <p:cxnSp>
        <p:nvCxnSpPr>
          <p:cNvPr id="95" name="Google Shape;95;g2f35dd407be_0_0"/>
          <p:cNvCxnSpPr/>
          <p:nvPr/>
        </p:nvCxnSpPr>
        <p:spPr>
          <a:xfrm>
            <a:off x="534775" y="5565375"/>
            <a:ext cx="110742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f30809a563_0_0"/>
          <p:cNvSpPr/>
          <p:nvPr/>
        </p:nvSpPr>
        <p:spPr>
          <a:xfrm>
            <a:off x="7323475" y="2705125"/>
            <a:ext cx="3823200" cy="3658800"/>
          </a:xfrm>
          <a:prstGeom prst="roundRect">
            <a:avLst>
              <a:gd name="adj" fmla="val 6457"/>
            </a:avLst>
          </a:prstGeom>
          <a:noFill/>
          <a:ln w="19050" cap="flat" cmpd="sng">
            <a:solidFill>
              <a:srgbClr val="4D467C"/>
            </a:solidFill>
            <a:prstDash val="solid"/>
            <a:round/>
            <a:headEnd type="none" w="sm" len="sm"/>
            <a:tailEnd type="none" w="sm" len="sm"/>
          </a:ln>
          <a:effectLst>
            <a:outerShdw blurRad="85725" dist="47625" dir="5400000" algn="bl" rotWithShape="0">
              <a:srgbClr val="000000">
                <a:alpha val="1647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2f30809a563_0_0"/>
          <p:cNvSpPr/>
          <p:nvPr/>
        </p:nvSpPr>
        <p:spPr>
          <a:xfrm>
            <a:off x="5038694" y="2705125"/>
            <a:ext cx="1950000" cy="3658800"/>
          </a:xfrm>
          <a:prstGeom prst="rect">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sp>
        <p:nvSpPr>
          <p:cNvPr id="102" name="Google Shape;102;g2f30809a563_0_0"/>
          <p:cNvSpPr txBox="1"/>
          <p:nvPr/>
        </p:nvSpPr>
        <p:spPr>
          <a:xfrm>
            <a:off x="408425" y="713400"/>
            <a:ext cx="70755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1">
                <a:solidFill>
                  <a:srgbClr val="1C1B4B"/>
                </a:solidFill>
                <a:latin typeface="Montserrat ExtraBold"/>
                <a:ea typeface="Montserrat ExtraBold"/>
                <a:cs typeface="Montserrat ExtraBold"/>
                <a:sym typeface="Montserrat ExtraBold"/>
              </a:rPr>
              <a:t>How DNS3 </a:t>
            </a:r>
            <a:r>
              <a:rPr lang="en-US" sz="3300" b="1">
                <a:solidFill>
                  <a:srgbClr val="008FB1"/>
                </a:solidFill>
                <a:latin typeface="Montserrat ExtraBold"/>
                <a:ea typeface="Montserrat ExtraBold"/>
                <a:cs typeface="Montserrat ExtraBold"/>
                <a:sym typeface="Montserrat ExtraBold"/>
              </a:rPr>
              <a:t>TLD Works</a:t>
            </a:r>
            <a:endParaRPr sz="3300" b="1" i="0" u="none" strike="noStrike" cap="none">
              <a:solidFill>
                <a:srgbClr val="008FB1"/>
              </a:solidFill>
              <a:latin typeface="Montserrat ExtraBold"/>
              <a:ea typeface="Montserrat ExtraBold"/>
              <a:cs typeface="Montserrat ExtraBold"/>
              <a:sym typeface="Montserrat ExtraBold"/>
            </a:endParaRPr>
          </a:p>
        </p:txBody>
      </p:sp>
      <p:sp>
        <p:nvSpPr>
          <p:cNvPr id="103" name="Google Shape;103;g2f30809a563_0_0"/>
          <p:cNvSpPr/>
          <p:nvPr/>
        </p:nvSpPr>
        <p:spPr>
          <a:xfrm>
            <a:off x="515750" y="322200"/>
            <a:ext cx="9837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DNS3</a:t>
            </a:r>
            <a:endParaRPr sz="1300" b="1" i="0" u="none" strike="noStrike" cap="none">
              <a:solidFill>
                <a:srgbClr val="008FB1"/>
              </a:solidFill>
              <a:latin typeface="Montserrat"/>
              <a:ea typeface="Montserrat"/>
              <a:cs typeface="Montserrat"/>
              <a:sym typeface="Montserrat"/>
            </a:endParaRPr>
          </a:p>
        </p:txBody>
      </p:sp>
      <p:sp>
        <p:nvSpPr>
          <p:cNvPr id="104" name="Google Shape;104;g2f30809a563_0_0"/>
          <p:cNvSpPr/>
          <p:nvPr/>
        </p:nvSpPr>
        <p:spPr>
          <a:xfrm>
            <a:off x="1094225" y="2705125"/>
            <a:ext cx="3654000" cy="3658800"/>
          </a:xfrm>
          <a:prstGeom prst="roundRect">
            <a:avLst>
              <a:gd name="adj" fmla="val 4989"/>
            </a:avLst>
          </a:prstGeom>
          <a:noFill/>
          <a:ln w="19050" cap="flat" cmpd="sng">
            <a:solidFill>
              <a:srgbClr val="4D467C"/>
            </a:solidFill>
            <a:prstDash val="solid"/>
            <a:round/>
            <a:headEnd type="none" w="sm" len="sm"/>
            <a:tailEnd type="none" w="sm" len="sm"/>
          </a:ln>
          <a:effectLst>
            <a:outerShdw blurRad="85725" dist="47625" dir="5400000" algn="bl" rotWithShape="0">
              <a:srgbClr val="000000">
                <a:alpha val="1647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g2f30809a563_0_0"/>
          <p:cNvPicPr preferRelativeResize="0"/>
          <p:nvPr/>
        </p:nvPicPr>
        <p:blipFill rotWithShape="1">
          <a:blip r:embed="rId3">
            <a:alphaModFix/>
          </a:blip>
          <a:srcRect/>
          <a:stretch/>
        </p:blipFill>
        <p:spPr>
          <a:xfrm>
            <a:off x="5294479" y="2699403"/>
            <a:ext cx="1453850" cy="726909"/>
          </a:xfrm>
          <a:prstGeom prst="rect">
            <a:avLst/>
          </a:prstGeom>
          <a:noFill/>
          <a:ln>
            <a:noFill/>
          </a:ln>
        </p:spPr>
      </p:pic>
      <p:sp>
        <p:nvSpPr>
          <p:cNvPr id="106" name="Google Shape;106;g2f30809a563_0_0"/>
          <p:cNvSpPr/>
          <p:nvPr/>
        </p:nvSpPr>
        <p:spPr>
          <a:xfrm>
            <a:off x="3192513" y="3635875"/>
            <a:ext cx="983700" cy="596700"/>
          </a:xfrm>
          <a:prstGeom prst="roundRect">
            <a:avLst>
              <a:gd name="adj" fmla="val 16667"/>
            </a:avLst>
          </a:prstGeom>
          <a:solidFill>
            <a:srgbClr val="EBF6F8"/>
          </a:solidFill>
          <a:ln w="19050" cap="flat" cmpd="sng">
            <a:solidFill>
              <a:srgbClr val="92C8D5"/>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$TEX</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Token</a:t>
            </a:r>
            <a:endParaRPr sz="1300" b="1">
              <a:latin typeface="Montserrat"/>
              <a:ea typeface="Montserrat"/>
              <a:cs typeface="Montserrat"/>
              <a:sym typeface="Montserrat"/>
            </a:endParaRPr>
          </a:p>
        </p:txBody>
      </p:sp>
      <p:sp>
        <p:nvSpPr>
          <p:cNvPr id="107" name="Google Shape;107;g2f30809a563_0_0"/>
          <p:cNvSpPr/>
          <p:nvPr/>
        </p:nvSpPr>
        <p:spPr>
          <a:xfrm>
            <a:off x="2957763" y="5435375"/>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v1.TLD </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Coordinator</a:t>
            </a:r>
            <a:endParaRPr sz="1300" b="1">
              <a:latin typeface="Montserrat"/>
              <a:ea typeface="Montserrat"/>
              <a:cs typeface="Montserrat"/>
              <a:sym typeface="Montserrat"/>
            </a:endParaRPr>
          </a:p>
        </p:txBody>
      </p:sp>
      <p:sp>
        <p:nvSpPr>
          <p:cNvPr id="108" name="Google Shape;108;g2f30809a563_0_0"/>
          <p:cNvSpPr/>
          <p:nvPr/>
        </p:nvSpPr>
        <p:spPr>
          <a:xfrm>
            <a:off x="7923100" y="3606325"/>
            <a:ext cx="983700" cy="596700"/>
          </a:xfrm>
          <a:prstGeom prst="roundRect">
            <a:avLst>
              <a:gd name="adj" fmla="val 16667"/>
            </a:avLst>
          </a:prstGeom>
          <a:solidFill>
            <a:srgbClr val="EBF6F8"/>
          </a:solidFill>
          <a:ln w="19050" cap="flat" cmpd="sng">
            <a:solidFill>
              <a:srgbClr val="92C8D5"/>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$TEX</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Token</a:t>
            </a:r>
            <a:endParaRPr sz="1300" b="1">
              <a:latin typeface="Montserrat"/>
              <a:ea typeface="Montserrat"/>
              <a:cs typeface="Montserrat"/>
              <a:sym typeface="Montserrat"/>
            </a:endParaRPr>
          </a:p>
        </p:txBody>
      </p:sp>
      <p:sp>
        <p:nvSpPr>
          <p:cNvPr id="109" name="Google Shape;109;g2f30809a563_0_0"/>
          <p:cNvSpPr/>
          <p:nvPr/>
        </p:nvSpPr>
        <p:spPr>
          <a:xfrm>
            <a:off x="9466063" y="4459425"/>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.degen </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TLD Registry</a:t>
            </a:r>
            <a:endParaRPr sz="1300" b="1">
              <a:latin typeface="Montserrat"/>
              <a:ea typeface="Montserrat"/>
              <a:cs typeface="Montserrat"/>
              <a:sym typeface="Montserrat"/>
            </a:endParaRPr>
          </a:p>
        </p:txBody>
      </p:sp>
      <p:sp>
        <p:nvSpPr>
          <p:cNvPr id="110" name="Google Shape;110;g2f30809a563_0_0"/>
          <p:cNvSpPr/>
          <p:nvPr/>
        </p:nvSpPr>
        <p:spPr>
          <a:xfrm>
            <a:off x="7688038" y="4459713"/>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.degen </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Staking</a:t>
            </a:r>
            <a:endParaRPr sz="1300" b="1">
              <a:latin typeface="Montserrat"/>
              <a:ea typeface="Montserrat"/>
              <a:cs typeface="Montserrat"/>
              <a:sym typeface="Montserrat"/>
            </a:endParaRPr>
          </a:p>
        </p:txBody>
      </p:sp>
      <p:sp>
        <p:nvSpPr>
          <p:cNvPr id="111" name="Google Shape;111;g2f30809a563_0_0"/>
          <p:cNvSpPr/>
          <p:nvPr/>
        </p:nvSpPr>
        <p:spPr>
          <a:xfrm>
            <a:off x="2957463" y="4459413"/>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Context</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Staking</a:t>
            </a:r>
            <a:endParaRPr sz="1300" b="1">
              <a:latin typeface="Montserrat"/>
              <a:ea typeface="Montserrat"/>
              <a:cs typeface="Montserrat"/>
              <a:sym typeface="Montserrat"/>
            </a:endParaRPr>
          </a:p>
        </p:txBody>
      </p:sp>
      <p:sp>
        <p:nvSpPr>
          <p:cNvPr id="112" name="Google Shape;112;g2f30809a563_0_0"/>
          <p:cNvSpPr/>
          <p:nvPr/>
        </p:nvSpPr>
        <p:spPr>
          <a:xfrm>
            <a:off x="1269188" y="4459413"/>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Context</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Treasury</a:t>
            </a:r>
            <a:endParaRPr sz="1300" b="1">
              <a:latin typeface="Montserrat"/>
              <a:ea typeface="Montserrat"/>
              <a:cs typeface="Montserrat"/>
              <a:sym typeface="Montserrat"/>
            </a:endParaRPr>
          </a:p>
        </p:txBody>
      </p:sp>
      <p:cxnSp>
        <p:nvCxnSpPr>
          <p:cNvPr id="113" name="Google Shape;113;g2f30809a563_0_0"/>
          <p:cNvCxnSpPr>
            <a:stCxn id="106" idx="3"/>
            <a:endCxn id="108" idx="1"/>
          </p:cNvCxnSpPr>
          <p:nvPr/>
        </p:nvCxnSpPr>
        <p:spPr>
          <a:xfrm rot="10800000" flipH="1">
            <a:off x="4176213" y="3904525"/>
            <a:ext cx="3747000" cy="29700"/>
          </a:xfrm>
          <a:prstGeom prst="curvedConnector3">
            <a:avLst>
              <a:gd name="adj1" fmla="val 49998"/>
            </a:avLst>
          </a:prstGeom>
          <a:noFill/>
          <a:ln w="9525" cap="flat" cmpd="sng">
            <a:solidFill>
              <a:schemeClr val="lt2"/>
            </a:solidFill>
            <a:prstDash val="solid"/>
            <a:round/>
            <a:headEnd type="none" w="med" len="med"/>
            <a:tailEnd type="none" w="med" len="med"/>
          </a:ln>
        </p:spPr>
      </p:cxnSp>
      <p:cxnSp>
        <p:nvCxnSpPr>
          <p:cNvPr id="114" name="Google Shape;114;g2f30809a563_0_0"/>
          <p:cNvCxnSpPr>
            <a:stCxn id="111" idx="3"/>
            <a:endCxn id="110" idx="1"/>
          </p:cNvCxnSpPr>
          <p:nvPr/>
        </p:nvCxnSpPr>
        <p:spPr>
          <a:xfrm>
            <a:off x="4411263" y="4757763"/>
            <a:ext cx="3276900" cy="600"/>
          </a:xfrm>
          <a:prstGeom prst="curvedConnector3">
            <a:avLst>
              <a:gd name="adj1" fmla="val 49998"/>
            </a:avLst>
          </a:prstGeom>
          <a:noFill/>
          <a:ln w="9525" cap="flat" cmpd="sng">
            <a:solidFill>
              <a:schemeClr val="lt2"/>
            </a:solidFill>
            <a:prstDash val="solid"/>
            <a:round/>
            <a:headEnd type="none" w="med" len="med"/>
            <a:tailEnd type="none" w="med" len="med"/>
          </a:ln>
        </p:spPr>
      </p:cxnSp>
      <p:cxnSp>
        <p:nvCxnSpPr>
          <p:cNvPr id="115" name="Google Shape;115;g2f30809a563_0_0"/>
          <p:cNvCxnSpPr>
            <a:stCxn id="106" idx="2"/>
            <a:endCxn id="111" idx="0"/>
          </p:cNvCxnSpPr>
          <p:nvPr/>
        </p:nvCxnSpPr>
        <p:spPr>
          <a:xfrm rot="-5400000" flipH="1">
            <a:off x="3571263" y="4345675"/>
            <a:ext cx="226800" cy="600"/>
          </a:xfrm>
          <a:prstGeom prst="curvedConnector3">
            <a:avLst>
              <a:gd name="adj1" fmla="val 50008"/>
            </a:avLst>
          </a:prstGeom>
          <a:noFill/>
          <a:ln w="9525" cap="flat" cmpd="sng">
            <a:solidFill>
              <a:schemeClr val="lt2"/>
            </a:solidFill>
            <a:prstDash val="solid"/>
            <a:round/>
            <a:headEnd type="none" w="med" len="med"/>
            <a:tailEnd type="none" w="med" len="med"/>
          </a:ln>
        </p:spPr>
      </p:cxnSp>
      <p:cxnSp>
        <p:nvCxnSpPr>
          <p:cNvPr id="116" name="Google Shape;116;g2f30809a563_0_0"/>
          <p:cNvCxnSpPr>
            <a:stCxn id="111" idx="2"/>
            <a:endCxn id="107" idx="0"/>
          </p:cNvCxnSpPr>
          <p:nvPr/>
        </p:nvCxnSpPr>
        <p:spPr>
          <a:xfrm rot="-5400000" flipH="1">
            <a:off x="3495063" y="5245413"/>
            <a:ext cx="379200" cy="600"/>
          </a:xfrm>
          <a:prstGeom prst="curvedConnector3">
            <a:avLst>
              <a:gd name="adj1" fmla="val 50008"/>
            </a:avLst>
          </a:prstGeom>
          <a:noFill/>
          <a:ln w="9525" cap="flat" cmpd="sng">
            <a:solidFill>
              <a:schemeClr val="lt2"/>
            </a:solidFill>
            <a:prstDash val="solid"/>
            <a:round/>
            <a:headEnd type="none" w="med" len="med"/>
            <a:tailEnd type="none" w="med" len="med"/>
          </a:ln>
        </p:spPr>
      </p:cxnSp>
      <p:cxnSp>
        <p:nvCxnSpPr>
          <p:cNvPr id="117" name="Google Shape;117;g2f30809a563_0_0"/>
          <p:cNvCxnSpPr>
            <a:stCxn id="106" idx="1"/>
            <a:endCxn id="112" idx="0"/>
          </p:cNvCxnSpPr>
          <p:nvPr/>
        </p:nvCxnSpPr>
        <p:spPr>
          <a:xfrm flipH="1">
            <a:off x="1996113" y="3934225"/>
            <a:ext cx="1196400" cy="525300"/>
          </a:xfrm>
          <a:prstGeom prst="curvedConnector2">
            <a:avLst/>
          </a:prstGeom>
          <a:noFill/>
          <a:ln w="9525" cap="flat" cmpd="sng">
            <a:solidFill>
              <a:schemeClr val="lt2"/>
            </a:solidFill>
            <a:prstDash val="solid"/>
            <a:round/>
            <a:headEnd type="none" w="med" len="med"/>
            <a:tailEnd type="none" w="med" len="med"/>
          </a:ln>
        </p:spPr>
      </p:cxnSp>
      <p:cxnSp>
        <p:nvCxnSpPr>
          <p:cNvPr id="118" name="Google Shape;118;g2f30809a563_0_0"/>
          <p:cNvCxnSpPr>
            <a:stCxn id="112" idx="3"/>
            <a:endCxn id="111" idx="1"/>
          </p:cNvCxnSpPr>
          <p:nvPr/>
        </p:nvCxnSpPr>
        <p:spPr>
          <a:xfrm>
            <a:off x="2722988" y="4757763"/>
            <a:ext cx="234600" cy="600"/>
          </a:xfrm>
          <a:prstGeom prst="curvedConnector3">
            <a:avLst>
              <a:gd name="adj1" fmla="val 49973"/>
            </a:avLst>
          </a:prstGeom>
          <a:noFill/>
          <a:ln w="9525" cap="flat" cmpd="sng">
            <a:solidFill>
              <a:schemeClr val="lt2"/>
            </a:solidFill>
            <a:prstDash val="solid"/>
            <a:round/>
            <a:headEnd type="none" w="med" len="med"/>
            <a:tailEnd type="none" w="med" len="med"/>
          </a:ln>
        </p:spPr>
      </p:cxnSp>
      <p:sp>
        <p:nvSpPr>
          <p:cNvPr id="119" name="Google Shape;119;g2f30809a563_0_0"/>
          <p:cNvSpPr/>
          <p:nvPr/>
        </p:nvSpPr>
        <p:spPr>
          <a:xfrm>
            <a:off x="5369450" y="3729025"/>
            <a:ext cx="1297500" cy="410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OFT Transfer</a:t>
            </a:r>
            <a:endParaRPr sz="1200" b="1">
              <a:solidFill>
                <a:srgbClr val="008FB1"/>
              </a:solidFill>
              <a:latin typeface="Montserrat"/>
              <a:ea typeface="Montserrat"/>
              <a:cs typeface="Montserrat"/>
              <a:sym typeface="Montserrat"/>
            </a:endParaRPr>
          </a:p>
        </p:txBody>
      </p:sp>
      <p:sp>
        <p:nvSpPr>
          <p:cNvPr id="120" name="Google Shape;120;g2f30809a563_0_0"/>
          <p:cNvSpPr/>
          <p:nvPr/>
        </p:nvSpPr>
        <p:spPr>
          <a:xfrm>
            <a:off x="5521850" y="4506000"/>
            <a:ext cx="983700" cy="525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Transfer Fees</a:t>
            </a:r>
            <a:endParaRPr sz="1200" b="1">
              <a:solidFill>
                <a:srgbClr val="008FB1"/>
              </a:solidFill>
              <a:latin typeface="Montserrat"/>
              <a:ea typeface="Montserrat"/>
              <a:cs typeface="Montserrat"/>
              <a:sym typeface="Montserrat"/>
            </a:endParaRPr>
          </a:p>
        </p:txBody>
      </p:sp>
      <p:cxnSp>
        <p:nvCxnSpPr>
          <p:cNvPr id="121" name="Google Shape;121;g2f30809a563_0_0"/>
          <p:cNvCxnSpPr>
            <a:stCxn id="110" idx="3"/>
            <a:endCxn id="109" idx="1"/>
          </p:cNvCxnSpPr>
          <p:nvPr/>
        </p:nvCxnSpPr>
        <p:spPr>
          <a:xfrm>
            <a:off x="9141838" y="4758063"/>
            <a:ext cx="324300" cy="600"/>
          </a:xfrm>
          <a:prstGeom prst="curvedConnector3">
            <a:avLst>
              <a:gd name="adj1" fmla="val 49988"/>
            </a:avLst>
          </a:prstGeom>
          <a:noFill/>
          <a:ln w="9525" cap="flat" cmpd="sng">
            <a:solidFill>
              <a:schemeClr val="lt2"/>
            </a:solidFill>
            <a:prstDash val="solid"/>
            <a:round/>
            <a:headEnd type="none" w="med" len="med"/>
            <a:tailEnd type="none" w="med" len="med"/>
          </a:ln>
        </p:spPr>
      </p:cxnSp>
      <p:cxnSp>
        <p:nvCxnSpPr>
          <p:cNvPr id="122" name="Google Shape;122;g2f30809a563_0_0"/>
          <p:cNvCxnSpPr>
            <a:stCxn id="108" idx="2"/>
            <a:endCxn id="110" idx="0"/>
          </p:cNvCxnSpPr>
          <p:nvPr/>
        </p:nvCxnSpPr>
        <p:spPr>
          <a:xfrm rot="-5400000" flipH="1">
            <a:off x="8286850" y="4331125"/>
            <a:ext cx="256800" cy="600"/>
          </a:xfrm>
          <a:prstGeom prst="curvedConnector3">
            <a:avLst>
              <a:gd name="adj1" fmla="val 49978"/>
            </a:avLst>
          </a:prstGeom>
          <a:noFill/>
          <a:ln w="9525" cap="flat" cmpd="sng">
            <a:solidFill>
              <a:schemeClr val="lt2"/>
            </a:solidFill>
            <a:prstDash val="solid"/>
            <a:round/>
            <a:headEnd type="none" w="med" len="med"/>
            <a:tailEnd type="none" w="med" len="med"/>
          </a:ln>
        </p:spPr>
      </p:cxnSp>
      <p:cxnSp>
        <p:nvCxnSpPr>
          <p:cNvPr id="123" name="Google Shape;123;g2f30809a563_0_0"/>
          <p:cNvCxnSpPr>
            <a:stCxn id="107" idx="3"/>
            <a:endCxn id="109" idx="2"/>
          </p:cNvCxnSpPr>
          <p:nvPr/>
        </p:nvCxnSpPr>
        <p:spPr>
          <a:xfrm rot="10800000" flipH="1">
            <a:off x="4411563" y="5056025"/>
            <a:ext cx="5781300" cy="677700"/>
          </a:xfrm>
          <a:prstGeom prst="bentConnector2">
            <a:avLst/>
          </a:prstGeom>
          <a:noFill/>
          <a:ln w="9525" cap="flat" cmpd="sng">
            <a:solidFill>
              <a:schemeClr val="lt2"/>
            </a:solidFill>
            <a:prstDash val="solid"/>
            <a:round/>
            <a:headEnd type="none" w="med" len="med"/>
            <a:tailEnd type="none" w="med" len="med"/>
          </a:ln>
        </p:spPr>
      </p:cxnSp>
      <p:sp>
        <p:nvSpPr>
          <p:cNvPr id="124" name="Google Shape;124;g2f30809a563_0_0"/>
          <p:cNvSpPr/>
          <p:nvPr/>
        </p:nvSpPr>
        <p:spPr>
          <a:xfrm>
            <a:off x="5494250" y="5462984"/>
            <a:ext cx="1045500" cy="525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Sync Domains</a:t>
            </a:r>
            <a:endParaRPr sz="1200" b="1">
              <a:solidFill>
                <a:srgbClr val="008FB1"/>
              </a:solidFill>
              <a:latin typeface="Montserrat"/>
              <a:ea typeface="Montserrat"/>
              <a:cs typeface="Montserrat"/>
              <a:sym typeface="Montserrat"/>
            </a:endParaRPr>
          </a:p>
        </p:txBody>
      </p:sp>
      <p:sp>
        <p:nvSpPr>
          <p:cNvPr id="125" name="Google Shape;125;g2f30809a563_0_0"/>
          <p:cNvSpPr/>
          <p:nvPr/>
        </p:nvSpPr>
        <p:spPr>
          <a:xfrm>
            <a:off x="1269188" y="5435363"/>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Context</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Governance</a:t>
            </a:r>
            <a:endParaRPr sz="1300" b="1">
              <a:latin typeface="Montserrat"/>
              <a:ea typeface="Montserrat"/>
              <a:cs typeface="Montserrat"/>
              <a:sym typeface="Montserrat"/>
            </a:endParaRPr>
          </a:p>
        </p:txBody>
      </p:sp>
      <p:sp>
        <p:nvSpPr>
          <p:cNvPr id="126" name="Google Shape;126;g2f30809a563_0_0"/>
          <p:cNvSpPr/>
          <p:nvPr/>
        </p:nvSpPr>
        <p:spPr>
          <a:xfrm>
            <a:off x="9466063" y="3568300"/>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.degen</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Governance</a:t>
            </a:r>
            <a:endParaRPr sz="1300" b="1">
              <a:latin typeface="Montserrat"/>
              <a:ea typeface="Montserrat"/>
              <a:cs typeface="Montserrat"/>
              <a:sym typeface="Montserrat"/>
            </a:endParaRPr>
          </a:p>
        </p:txBody>
      </p:sp>
      <p:cxnSp>
        <p:nvCxnSpPr>
          <p:cNvPr id="127" name="Google Shape;127;g2f30809a563_0_0"/>
          <p:cNvCxnSpPr>
            <a:stCxn id="126" idx="2"/>
            <a:endCxn id="109" idx="0"/>
          </p:cNvCxnSpPr>
          <p:nvPr/>
        </p:nvCxnSpPr>
        <p:spPr>
          <a:xfrm rot="-5400000" flipH="1">
            <a:off x="10046113" y="4311850"/>
            <a:ext cx="294300" cy="600"/>
          </a:xfrm>
          <a:prstGeom prst="bentConnector3">
            <a:avLst>
              <a:gd name="adj1" fmla="val 50021"/>
            </a:avLst>
          </a:prstGeom>
          <a:noFill/>
          <a:ln w="9525" cap="flat" cmpd="sng">
            <a:solidFill>
              <a:schemeClr val="lt2"/>
            </a:solidFill>
            <a:prstDash val="solid"/>
            <a:round/>
            <a:headEnd type="none" w="med" len="med"/>
            <a:tailEnd type="none" w="med" len="med"/>
          </a:ln>
        </p:spPr>
      </p:cxnSp>
      <p:sp>
        <p:nvSpPr>
          <p:cNvPr id="128" name="Google Shape;128;g2f30809a563_0_0"/>
          <p:cNvSpPr txBox="1"/>
          <p:nvPr/>
        </p:nvSpPr>
        <p:spPr>
          <a:xfrm>
            <a:off x="408425" y="1406100"/>
            <a:ext cx="11035500" cy="895800"/>
          </a:xfrm>
          <a:prstGeom prst="rect">
            <a:avLst/>
          </a:prstGeom>
          <a:noFill/>
          <a:ln>
            <a:noFill/>
          </a:ln>
        </p:spPr>
        <p:txBody>
          <a:bodyPr spcFirstLastPara="1" wrap="square" lIns="91425" tIns="91425" rIns="91425" bIns="91425" anchor="t" anchorCtr="0">
            <a:spAutoFit/>
          </a:bodyPr>
          <a:lstStyle/>
          <a:p>
            <a:pPr marL="0" marR="365760" lvl="0" indent="0" algn="l" rtl="0">
              <a:lnSpc>
                <a:spcPct val="115000"/>
              </a:lnSpc>
              <a:spcBef>
                <a:spcPts val="0"/>
              </a:spcBef>
              <a:spcAft>
                <a:spcPts val="0"/>
              </a:spcAft>
              <a:buNone/>
            </a:pPr>
            <a:r>
              <a:rPr lang="en-US">
                <a:solidFill>
                  <a:srgbClr val="1C1B4B"/>
                </a:solidFill>
                <a:latin typeface="Montserrat"/>
                <a:ea typeface="Montserrat"/>
                <a:cs typeface="Montserrat"/>
                <a:sym typeface="Montserrat"/>
              </a:rPr>
              <a:t>Example of integration with Manta Network to create the .manta domain, governed by a DAO. </a:t>
            </a:r>
            <a:r>
              <a:rPr lang="en-US" b="1">
                <a:solidFill>
                  <a:srgbClr val="1C1B4B"/>
                </a:solidFill>
                <a:latin typeface="Montserrat"/>
                <a:ea typeface="Montserrat"/>
                <a:cs typeface="Montserrat"/>
                <a:sym typeface="Montserrat"/>
              </a:rPr>
              <a:t>LayerZero enables cross-chain communication with the Context TLD Coordinator to ensure domain availability</a:t>
            </a:r>
            <a:r>
              <a:rPr lang="en-US">
                <a:solidFill>
                  <a:srgbClr val="1C1B4B"/>
                </a:solidFill>
                <a:latin typeface="Montserrat"/>
                <a:ea typeface="Montserrat"/>
                <a:cs typeface="Montserrat"/>
                <a:sym typeface="Montserrat"/>
              </a:rPr>
              <a:t>. Additionally, this allows the implementation of the multi-chain TEX token within the protocol for staking purposes on both chains.</a:t>
            </a:r>
            <a:endParaRPr>
              <a:solidFill>
                <a:srgbClr val="1C1B4B"/>
              </a:solidFill>
            </a:endParaRPr>
          </a:p>
        </p:txBody>
      </p:sp>
      <p:pic>
        <p:nvPicPr>
          <p:cNvPr id="129" name="Google Shape;129;g2f30809a563_0_0"/>
          <p:cNvPicPr preferRelativeResize="0"/>
          <p:nvPr/>
        </p:nvPicPr>
        <p:blipFill>
          <a:blip r:embed="rId4">
            <a:alphaModFix/>
          </a:blip>
          <a:stretch>
            <a:fillRect/>
          </a:stretch>
        </p:blipFill>
        <p:spPr>
          <a:xfrm>
            <a:off x="1269172" y="2780140"/>
            <a:ext cx="1453851" cy="818314"/>
          </a:xfrm>
          <a:prstGeom prst="rect">
            <a:avLst/>
          </a:prstGeom>
          <a:noFill/>
          <a:ln>
            <a:noFill/>
          </a:ln>
        </p:spPr>
      </p:pic>
      <p:pic>
        <p:nvPicPr>
          <p:cNvPr id="130" name="Google Shape;130;g2f30809a563_0_0"/>
          <p:cNvPicPr preferRelativeResize="0"/>
          <p:nvPr/>
        </p:nvPicPr>
        <p:blipFill>
          <a:blip r:embed="rId5">
            <a:alphaModFix/>
          </a:blip>
          <a:stretch>
            <a:fillRect/>
          </a:stretch>
        </p:blipFill>
        <p:spPr>
          <a:xfrm>
            <a:off x="9930625" y="2926650"/>
            <a:ext cx="525300" cy="52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f35dd407be_0_90"/>
          <p:cNvSpPr txBox="1"/>
          <p:nvPr/>
        </p:nvSpPr>
        <p:spPr>
          <a:xfrm>
            <a:off x="408425" y="713400"/>
            <a:ext cx="92427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1">
                <a:solidFill>
                  <a:srgbClr val="1C1B4B"/>
                </a:solidFill>
                <a:latin typeface="Montserrat ExtraBold"/>
                <a:ea typeface="Montserrat ExtraBold"/>
                <a:cs typeface="Montserrat ExtraBold"/>
                <a:sym typeface="Montserrat ExtraBold"/>
              </a:rPr>
              <a:t>OAPP Flow for </a:t>
            </a:r>
            <a:r>
              <a:rPr lang="en-US" sz="3300" b="1">
                <a:solidFill>
                  <a:srgbClr val="008FB1"/>
                </a:solidFill>
                <a:latin typeface="Montserrat ExtraBold"/>
                <a:ea typeface="Montserrat ExtraBold"/>
                <a:cs typeface="Montserrat ExtraBold"/>
                <a:sym typeface="Montserrat ExtraBold"/>
              </a:rPr>
              <a:t>Domain Registration</a:t>
            </a:r>
            <a:endParaRPr sz="3300" b="1" i="0" u="none" strike="noStrike" cap="none">
              <a:solidFill>
                <a:srgbClr val="008FB1"/>
              </a:solidFill>
              <a:latin typeface="Montserrat ExtraBold"/>
              <a:ea typeface="Montserrat ExtraBold"/>
              <a:cs typeface="Montserrat ExtraBold"/>
              <a:sym typeface="Montserrat ExtraBold"/>
            </a:endParaRPr>
          </a:p>
        </p:txBody>
      </p:sp>
      <p:cxnSp>
        <p:nvCxnSpPr>
          <p:cNvPr id="136" name="Google Shape;136;g2f35dd407be_0_90"/>
          <p:cNvCxnSpPr/>
          <p:nvPr/>
        </p:nvCxnSpPr>
        <p:spPr>
          <a:xfrm flipH="1">
            <a:off x="2880450" y="2533125"/>
            <a:ext cx="3600" cy="3982500"/>
          </a:xfrm>
          <a:prstGeom prst="straightConnector1">
            <a:avLst/>
          </a:prstGeom>
          <a:noFill/>
          <a:ln w="19050" cap="flat" cmpd="sng">
            <a:solidFill>
              <a:schemeClr val="dk1"/>
            </a:solidFill>
            <a:prstDash val="solid"/>
            <a:round/>
            <a:headEnd type="none" w="sm" len="sm"/>
            <a:tailEnd type="none" w="sm" len="sm"/>
          </a:ln>
        </p:spPr>
      </p:cxnSp>
      <p:sp>
        <p:nvSpPr>
          <p:cNvPr id="137" name="Google Shape;137;g2f35dd407be_0_90"/>
          <p:cNvSpPr txBox="1"/>
          <p:nvPr/>
        </p:nvSpPr>
        <p:spPr>
          <a:xfrm>
            <a:off x="1904717" y="1709125"/>
            <a:ext cx="1971600" cy="63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300">
                <a:solidFill>
                  <a:srgbClr val="008FB1"/>
                </a:solidFill>
                <a:latin typeface="Montserrat SemiBold"/>
                <a:ea typeface="Montserrat SemiBold"/>
                <a:cs typeface="Montserrat SemiBold"/>
                <a:sym typeface="Montserrat SemiBold"/>
              </a:rPr>
              <a:t>Context</a:t>
            </a:r>
            <a:r>
              <a:rPr lang="en-US" sz="1300" i="0" u="none" strike="noStrike" cap="none">
                <a:solidFill>
                  <a:srgbClr val="008FB1"/>
                </a:solidFill>
                <a:latin typeface="Montserrat SemiBold"/>
                <a:ea typeface="Montserrat SemiBold"/>
                <a:cs typeface="Montserrat SemiBold"/>
                <a:sym typeface="Montserrat SemiBold"/>
              </a:rPr>
              <a:t>:</a:t>
            </a:r>
            <a:endParaRPr sz="1300" i="0" u="none" strike="noStrike" cap="none">
              <a:solidFill>
                <a:srgbClr val="008FB1"/>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500"/>
              <a:buFont typeface="Arial"/>
              <a:buNone/>
            </a:pPr>
            <a:r>
              <a:rPr lang="en-US" sz="1300">
                <a:solidFill>
                  <a:schemeClr val="dk1"/>
                </a:solidFill>
                <a:latin typeface="Montserrat SemiBold"/>
                <a:ea typeface="Montserrat SemiBold"/>
                <a:cs typeface="Montserrat SemiBold"/>
                <a:sym typeface="Montserrat SemiBold"/>
              </a:rPr>
              <a:t>Application</a:t>
            </a:r>
            <a:endParaRPr sz="1300" i="0" u="none" strike="noStrike" cap="none">
              <a:solidFill>
                <a:schemeClr val="dk1"/>
              </a:solidFill>
              <a:latin typeface="Montserrat SemiBold"/>
              <a:ea typeface="Montserrat SemiBold"/>
              <a:cs typeface="Montserrat SemiBold"/>
              <a:sym typeface="Montserrat SemiBold"/>
            </a:endParaRPr>
          </a:p>
        </p:txBody>
      </p:sp>
      <p:cxnSp>
        <p:nvCxnSpPr>
          <p:cNvPr id="138" name="Google Shape;138;g2f35dd407be_0_90"/>
          <p:cNvCxnSpPr/>
          <p:nvPr/>
        </p:nvCxnSpPr>
        <p:spPr>
          <a:xfrm flipH="1">
            <a:off x="4810850" y="2533125"/>
            <a:ext cx="3600" cy="3982500"/>
          </a:xfrm>
          <a:prstGeom prst="straightConnector1">
            <a:avLst/>
          </a:prstGeom>
          <a:noFill/>
          <a:ln w="19050" cap="flat" cmpd="sng">
            <a:solidFill>
              <a:schemeClr val="dk1"/>
            </a:solidFill>
            <a:prstDash val="solid"/>
            <a:round/>
            <a:headEnd type="none" w="sm" len="sm"/>
            <a:tailEnd type="none" w="sm" len="sm"/>
          </a:ln>
        </p:spPr>
      </p:cxnSp>
      <p:sp>
        <p:nvSpPr>
          <p:cNvPr id="139" name="Google Shape;139;g2f35dd407be_0_90"/>
          <p:cNvSpPr txBox="1"/>
          <p:nvPr/>
        </p:nvSpPr>
        <p:spPr>
          <a:xfrm>
            <a:off x="3596725" y="1709125"/>
            <a:ext cx="2342400" cy="900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300">
                <a:solidFill>
                  <a:srgbClr val="008FB1"/>
                </a:solidFill>
                <a:latin typeface="Montserrat SemiBold"/>
                <a:ea typeface="Montserrat SemiBold"/>
                <a:cs typeface="Montserrat SemiBold"/>
                <a:sym typeface="Montserrat SemiBold"/>
              </a:rPr>
              <a:t>Context</a:t>
            </a:r>
            <a:r>
              <a:rPr lang="en-US" sz="1300" i="0" u="none" strike="noStrike" cap="none">
                <a:solidFill>
                  <a:srgbClr val="008FB1"/>
                </a:solidFill>
                <a:latin typeface="Montserrat SemiBold"/>
                <a:ea typeface="Montserrat SemiBold"/>
                <a:cs typeface="Montserrat SemiBold"/>
                <a:sym typeface="Montserrat SemiBold"/>
              </a:rPr>
              <a:t>: </a:t>
            </a:r>
            <a:endParaRPr sz="1300" i="0" u="none" strike="noStrike" cap="none">
              <a:solidFill>
                <a:srgbClr val="008FB1"/>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500"/>
              <a:buFont typeface="Arial"/>
              <a:buNone/>
            </a:pPr>
            <a:r>
              <a:rPr lang="en-US" sz="1300" b="1">
                <a:solidFill>
                  <a:schemeClr val="dk1"/>
                </a:solidFill>
                <a:latin typeface="Montserrat"/>
                <a:ea typeface="Montserrat"/>
                <a:cs typeface="Montserrat"/>
                <a:sym typeface="Montserrat"/>
              </a:rPr>
              <a:t>TLD Registry</a:t>
            </a:r>
            <a:endParaRPr sz="13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US" sz="1300">
                <a:solidFill>
                  <a:schemeClr val="dk1"/>
                </a:solidFill>
                <a:latin typeface="Montserrat SemiBold"/>
                <a:ea typeface="Montserrat SemiBold"/>
                <a:cs typeface="Montserrat SemiBold"/>
                <a:sym typeface="Montserrat SemiBold"/>
              </a:rPr>
              <a:t>Network/ A</a:t>
            </a:r>
            <a:endParaRPr sz="1300" i="0" u="none" strike="noStrike" cap="none">
              <a:solidFill>
                <a:schemeClr val="dk1"/>
              </a:solidFill>
              <a:latin typeface="Montserrat SemiBold"/>
              <a:ea typeface="Montserrat SemiBold"/>
              <a:cs typeface="Montserrat SemiBold"/>
              <a:sym typeface="Montserrat SemiBold"/>
            </a:endParaRPr>
          </a:p>
        </p:txBody>
      </p:sp>
      <p:cxnSp>
        <p:nvCxnSpPr>
          <p:cNvPr id="140" name="Google Shape;140;g2f35dd407be_0_90"/>
          <p:cNvCxnSpPr/>
          <p:nvPr/>
        </p:nvCxnSpPr>
        <p:spPr>
          <a:xfrm flipH="1">
            <a:off x="6842850" y="2533125"/>
            <a:ext cx="3600" cy="3982500"/>
          </a:xfrm>
          <a:prstGeom prst="straightConnector1">
            <a:avLst/>
          </a:prstGeom>
          <a:noFill/>
          <a:ln w="19050" cap="flat" cmpd="sng">
            <a:solidFill>
              <a:schemeClr val="dk1"/>
            </a:solidFill>
            <a:prstDash val="solid"/>
            <a:round/>
            <a:headEnd type="none" w="sm" len="sm"/>
            <a:tailEnd type="none" w="sm" len="sm"/>
          </a:ln>
        </p:spPr>
      </p:cxnSp>
      <p:sp>
        <p:nvSpPr>
          <p:cNvPr id="141" name="Google Shape;141;g2f35dd407be_0_90"/>
          <p:cNvSpPr txBox="1"/>
          <p:nvPr/>
        </p:nvSpPr>
        <p:spPr>
          <a:xfrm>
            <a:off x="5867117" y="1709125"/>
            <a:ext cx="1971600" cy="63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300">
                <a:solidFill>
                  <a:srgbClr val="6E6D88"/>
                </a:solidFill>
                <a:latin typeface="Montserrat SemiBold"/>
                <a:ea typeface="Montserrat SemiBold"/>
                <a:cs typeface="Montserrat SemiBold"/>
                <a:sym typeface="Montserrat SemiBold"/>
              </a:rPr>
              <a:t>LayerZero</a:t>
            </a:r>
            <a:r>
              <a:rPr lang="en-US" sz="1300" i="0" u="none" strike="noStrike" cap="none">
                <a:solidFill>
                  <a:srgbClr val="6E6D88"/>
                </a:solidFill>
                <a:latin typeface="Montserrat SemiBold"/>
                <a:ea typeface="Montserrat SemiBold"/>
                <a:cs typeface="Montserrat SemiBold"/>
                <a:sym typeface="Montserrat SemiBold"/>
              </a:rPr>
              <a:t>:</a:t>
            </a:r>
            <a:endParaRPr sz="1300" i="0" u="none" strike="noStrike" cap="none">
              <a:solidFill>
                <a:srgbClr val="6E6D88"/>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500"/>
              <a:buFont typeface="Arial"/>
              <a:buNone/>
            </a:pPr>
            <a:r>
              <a:rPr lang="en-US" sz="1300">
                <a:solidFill>
                  <a:schemeClr val="dk1"/>
                </a:solidFill>
                <a:latin typeface="Montserrat SemiBold"/>
                <a:ea typeface="Montserrat SemiBold"/>
                <a:cs typeface="Montserrat SemiBold"/>
                <a:sym typeface="Montserrat SemiBold"/>
              </a:rPr>
              <a:t>Endpoint</a:t>
            </a:r>
            <a:endParaRPr sz="1300" i="0" u="none" strike="noStrike" cap="none">
              <a:solidFill>
                <a:schemeClr val="dk1"/>
              </a:solidFill>
              <a:latin typeface="Montserrat SemiBold"/>
              <a:ea typeface="Montserrat SemiBold"/>
              <a:cs typeface="Montserrat SemiBold"/>
              <a:sym typeface="Montserrat SemiBold"/>
            </a:endParaRPr>
          </a:p>
        </p:txBody>
      </p:sp>
      <p:cxnSp>
        <p:nvCxnSpPr>
          <p:cNvPr id="142" name="Google Shape;142;g2f35dd407be_0_90"/>
          <p:cNvCxnSpPr/>
          <p:nvPr/>
        </p:nvCxnSpPr>
        <p:spPr>
          <a:xfrm flipH="1">
            <a:off x="8874850" y="2533125"/>
            <a:ext cx="3600" cy="3982500"/>
          </a:xfrm>
          <a:prstGeom prst="straightConnector1">
            <a:avLst/>
          </a:prstGeom>
          <a:noFill/>
          <a:ln w="19050" cap="flat" cmpd="sng">
            <a:solidFill>
              <a:schemeClr val="dk1"/>
            </a:solidFill>
            <a:prstDash val="solid"/>
            <a:round/>
            <a:headEnd type="none" w="sm" len="sm"/>
            <a:tailEnd type="none" w="sm" len="sm"/>
          </a:ln>
        </p:spPr>
      </p:cxnSp>
      <p:sp>
        <p:nvSpPr>
          <p:cNvPr id="143" name="Google Shape;143;g2f35dd407be_0_90"/>
          <p:cNvSpPr txBox="1"/>
          <p:nvPr/>
        </p:nvSpPr>
        <p:spPr>
          <a:xfrm>
            <a:off x="7899125" y="1709125"/>
            <a:ext cx="1971600" cy="900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300">
                <a:solidFill>
                  <a:srgbClr val="008FB1"/>
                </a:solidFill>
                <a:latin typeface="Montserrat SemiBold"/>
                <a:ea typeface="Montserrat SemiBold"/>
                <a:cs typeface="Montserrat SemiBold"/>
                <a:sym typeface="Montserrat SemiBold"/>
              </a:rPr>
              <a:t>Context</a:t>
            </a:r>
            <a:r>
              <a:rPr lang="en-US" sz="1300" i="0" u="none" strike="noStrike" cap="none">
                <a:solidFill>
                  <a:srgbClr val="008FB1"/>
                </a:solidFill>
                <a:latin typeface="Montserrat SemiBold"/>
                <a:ea typeface="Montserrat SemiBold"/>
                <a:cs typeface="Montserrat SemiBold"/>
                <a:sym typeface="Montserrat SemiBold"/>
              </a:rPr>
              <a:t>: </a:t>
            </a:r>
            <a:endParaRPr sz="1300" i="0" u="none" strike="noStrike" cap="none">
              <a:solidFill>
                <a:srgbClr val="008FB1"/>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500"/>
              <a:buFont typeface="Arial"/>
              <a:buNone/>
            </a:pPr>
            <a:r>
              <a:rPr lang="en-US" sz="1300" b="1">
                <a:solidFill>
                  <a:schemeClr val="dk1"/>
                </a:solidFill>
                <a:latin typeface="Montserrat"/>
                <a:ea typeface="Montserrat"/>
                <a:cs typeface="Montserrat"/>
                <a:sym typeface="Montserrat"/>
              </a:rPr>
              <a:t>TLD Coordinator </a:t>
            </a:r>
            <a:endParaRPr sz="13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US" sz="1300">
                <a:solidFill>
                  <a:schemeClr val="dk1"/>
                </a:solidFill>
                <a:latin typeface="Montserrat SemiBold"/>
                <a:ea typeface="Montserrat SemiBold"/>
                <a:cs typeface="Montserrat SemiBold"/>
                <a:sym typeface="Montserrat SemiBold"/>
              </a:rPr>
              <a:t>Network/ B</a:t>
            </a:r>
            <a:endParaRPr sz="1300" i="0" u="none" strike="noStrike" cap="none">
              <a:solidFill>
                <a:schemeClr val="dk1"/>
              </a:solidFill>
              <a:latin typeface="Montserrat SemiBold"/>
              <a:ea typeface="Montserrat SemiBold"/>
              <a:cs typeface="Montserrat SemiBold"/>
              <a:sym typeface="Montserrat SemiBold"/>
            </a:endParaRPr>
          </a:p>
        </p:txBody>
      </p:sp>
      <p:sp>
        <p:nvSpPr>
          <p:cNvPr id="144" name="Google Shape;144;g2f35dd407be_0_90"/>
          <p:cNvSpPr txBox="1"/>
          <p:nvPr/>
        </p:nvSpPr>
        <p:spPr>
          <a:xfrm>
            <a:off x="1228825" y="3490425"/>
            <a:ext cx="1459200" cy="5079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Ask for new Domain registration staking TEX tokens</a:t>
            </a:r>
            <a:endParaRPr sz="900" i="0" u="none" strike="noStrike" cap="none">
              <a:solidFill>
                <a:srgbClr val="000000"/>
              </a:solidFill>
              <a:latin typeface="Montserrat"/>
              <a:ea typeface="Montserrat"/>
              <a:cs typeface="Montserrat"/>
              <a:sym typeface="Montserrat"/>
            </a:endParaRPr>
          </a:p>
        </p:txBody>
      </p:sp>
      <p:cxnSp>
        <p:nvCxnSpPr>
          <p:cNvPr id="145" name="Google Shape;145;g2f35dd407be_0_90"/>
          <p:cNvCxnSpPr/>
          <p:nvPr/>
        </p:nvCxnSpPr>
        <p:spPr>
          <a:xfrm rot="10800000" flipH="1">
            <a:off x="2935525" y="3677122"/>
            <a:ext cx="1867500" cy="2400"/>
          </a:xfrm>
          <a:prstGeom prst="straightConnector1">
            <a:avLst/>
          </a:prstGeom>
          <a:noFill/>
          <a:ln w="9525" cap="flat" cmpd="sng">
            <a:solidFill>
              <a:srgbClr val="009FC4"/>
            </a:solidFill>
            <a:prstDash val="solid"/>
            <a:round/>
            <a:headEnd type="none" w="sm" len="sm"/>
            <a:tailEnd type="triangle" w="med" len="med"/>
          </a:ln>
        </p:spPr>
      </p:cxnSp>
      <p:cxnSp>
        <p:nvCxnSpPr>
          <p:cNvPr id="146" name="Google Shape;146;g2f35dd407be_0_90"/>
          <p:cNvCxnSpPr/>
          <p:nvPr/>
        </p:nvCxnSpPr>
        <p:spPr>
          <a:xfrm rot="10800000" flipH="1">
            <a:off x="4840950" y="4344875"/>
            <a:ext cx="2004000" cy="3000"/>
          </a:xfrm>
          <a:prstGeom prst="straightConnector1">
            <a:avLst/>
          </a:prstGeom>
          <a:noFill/>
          <a:ln w="9525" cap="flat" cmpd="sng">
            <a:solidFill>
              <a:srgbClr val="009FC4"/>
            </a:solidFill>
            <a:prstDash val="dash"/>
            <a:round/>
            <a:headEnd type="triangle" w="med" len="med"/>
            <a:tailEnd type="none" w="sm" len="sm"/>
          </a:ln>
        </p:spPr>
      </p:cxnSp>
      <p:sp>
        <p:nvSpPr>
          <p:cNvPr id="147" name="Google Shape;147;g2f35dd407be_0_90"/>
          <p:cNvSpPr txBox="1"/>
          <p:nvPr/>
        </p:nvSpPr>
        <p:spPr>
          <a:xfrm>
            <a:off x="5450680" y="4208325"/>
            <a:ext cx="901500" cy="230700"/>
          </a:xfrm>
          <a:prstGeom prst="rect">
            <a:avLst/>
          </a:prstGeom>
          <a:solidFill>
            <a:srgbClr val="FFFFFF"/>
          </a:solidFill>
          <a:ln>
            <a:noFill/>
          </a:ln>
        </p:spPr>
        <p:txBody>
          <a:bodyPr spcFirstLastPara="1" wrap="square" lIns="91425" tIns="45700" rIns="91425" bIns="45700" anchor="t" anchorCtr="0">
            <a:spAutoFit/>
          </a:bodyPr>
          <a:lstStyle/>
          <a:p>
            <a:pPr marL="0" lvl="0" indent="0" algn="ctr" rtl="0">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_lzReceive</a:t>
            </a:r>
            <a:endParaRPr sz="900">
              <a:solidFill>
                <a:schemeClr val="dk1"/>
              </a:solidFill>
              <a:latin typeface="Montserrat"/>
              <a:ea typeface="Montserrat"/>
              <a:cs typeface="Montserrat"/>
              <a:sym typeface="Montserrat"/>
            </a:endParaRPr>
          </a:p>
        </p:txBody>
      </p:sp>
      <p:sp>
        <p:nvSpPr>
          <p:cNvPr id="148" name="Google Shape;148;g2f35dd407be_0_90"/>
          <p:cNvSpPr/>
          <p:nvPr/>
        </p:nvSpPr>
        <p:spPr>
          <a:xfrm flipH="1">
            <a:off x="8936049" y="3679451"/>
            <a:ext cx="369630" cy="632102"/>
          </a:xfrm>
          <a:custGeom>
            <a:avLst/>
            <a:gdLst/>
            <a:ahLst/>
            <a:cxnLst/>
            <a:rect l="l" t="t" r="r" b="b"/>
            <a:pathLst>
              <a:path w="24147" h="22263" extrusionOk="0">
                <a:moveTo>
                  <a:pt x="23879" y="0"/>
                </a:moveTo>
                <a:cubicBezTo>
                  <a:pt x="19900" y="2369"/>
                  <a:pt x="-39" y="10506"/>
                  <a:pt x="6" y="14216"/>
                </a:cubicBezTo>
                <a:cubicBezTo>
                  <a:pt x="51" y="17927"/>
                  <a:pt x="20124" y="20922"/>
                  <a:pt x="24147" y="22263"/>
                </a:cubicBezTo>
              </a:path>
            </a:pathLst>
          </a:custGeom>
          <a:noFill/>
          <a:ln w="9525" cap="flat" cmpd="sng">
            <a:solidFill>
              <a:srgbClr val="009FC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49" name="Google Shape;149;g2f35dd407be_0_90"/>
          <p:cNvCxnSpPr/>
          <p:nvPr/>
        </p:nvCxnSpPr>
        <p:spPr>
          <a:xfrm>
            <a:off x="6865751" y="3679150"/>
            <a:ext cx="1983000" cy="3900"/>
          </a:xfrm>
          <a:prstGeom prst="straightConnector1">
            <a:avLst/>
          </a:prstGeom>
          <a:noFill/>
          <a:ln w="9525" cap="flat" cmpd="sng">
            <a:solidFill>
              <a:srgbClr val="009FC4"/>
            </a:solidFill>
            <a:prstDash val="solid"/>
            <a:round/>
            <a:headEnd type="none" w="sm" len="sm"/>
            <a:tailEnd type="triangle" w="med" len="med"/>
          </a:ln>
        </p:spPr>
      </p:cxnSp>
      <p:sp>
        <p:nvSpPr>
          <p:cNvPr id="150" name="Google Shape;150;g2f35dd407be_0_90"/>
          <p:cNvSpPr txBox="1"/>
          <p:nvPr/>
        </p:nvSpPr>
        <p:spPr>
          <a:xfrm>
            <a:off x="7475587" y="3566634"/>
            <a:ext cx="786000" cy="2307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_lzSend</a:t>
            </a:r>
            <a:endParaRPr sz="900" i="0" u="none" strike="noStrike" cap="none">
              <a:solidFill>
                <a:srgbClr val="000000"/>
              </a:solidFill>
              <a:latin typeface="Montserrat"/>
              <a:ea typeface="Montserrat"/>
              <a:cs typeface="Montserrat"/>
              <a:sym typeface="Montserrat"/>
            </a:endParaRPr>
          </a:p>
        </p:txBody>
      </p:sp>
      <p:sp>
        <p:nvSpPr>
          <p:cNvPr id="151" name="Google Shape;151;g2f35dd407be_0_90"/>
          <p:cNvSpPr/>
          <p:nvPr/>
        </p:nvSpPr>
        <p:spPr>
          <a:xfrm>
            <a:off x="4366325" y="4394227"/>
            <a:ext cx="369630" cy="632102"/>
          </a:xfrm>
          <a:custGeom>
            <a:avLst/>
            <a:gdLst/>
            <a:ahLst/>
            <a:cxnLst/>
            <a:rect l="l" t="t" r="r" b="b"/>
            <a:pathLst>
              <a:path w="24147" h="22263" extrusionOk="0">
                <a:moveTo>
                  <a:pt x="23879" y="0"/>
                </a:moveTo>
                <a:cubicBezTo>
                  <a:pt x="19900" y="2369"/>
                  <a:pt x="-39" y="10506"/>
                  <a:pt x="6" y="14216"/>
                </a:cubicBezTo>
                <a:cubicBezTo>
                  <a:pt x="51" y="17927"/>
                  <a:pt x="20124" y="20922"/>
                  <a:pt x="24147" y="22263"/>
                </a:cubicBezTo>
              </a:path>
            </a:pathLst>
          </a:custGeom>
          <a:noFill/>
          <a:ln w="9525" cap="flat" cmpd="sng">
            <a:solidFill>
              <a:srgbClr val="009FC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2" name="Google Shape;152;g2f35dd407be_0_90"/>
          <p:cNvCxnSpPr>
            <a:stCxn id="153" idx="3"/>
          </p:cNvCxnSpPr>
          <p:nvPr/>
        </p:nvCxnSpPr>
        <p:spPr>
          <a:xfrm>
            <a:off x="2230873" y="3182211"/>
            <a:ext cx="620100" cy="0"/>
          </a:xfrm>
          <a:prstGeom prst="straightConnector1">
            <a:avLst/>
          </a:prstGeom>
          <a:noFill/>
          <a:ln w="9525" cap="flat" cmpd="sng">
            <a:solidFill>
              <a:srgbClr val="009FC4"/>
            </a:solidFill>
            <a:prstDash val="solid"/>
            <a:miter lim="800000"/>
            <a:headEnd type="none" w="sm" len="sm"/>
            <a:tailEnd type="triangle" w="med" len="med"/>
          </a:ln>
        </p:spPr>
      </p:cxnSp>
      <p:sp>
        <p:nvSpPr>
          <p:cNvPr id="154" name="Google Shape;154;g2f35dd407be_0_90"/>
          <p:cNvSpPr txBox="1"/>
          <p:nvPr/>
        </p:nvSpPr>
        <p:spPr>
          <a:xfrm>
            <a:off x="3532250" y="4500575"/>
            <a:ext cx="986400" cy="3693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Register new Domain</a:t>
            </a:r>
            <a:endParaRPr sz="900">
              <a:solidFill>
                <a:schemeClr val="dk1"/>
              </a:solidFill>
              <a:latin typeface="Montserrat"/>
              <a:ea typeface="Montserrat"/>
              <a:cs typeface="Montserrat"/>
              <a:sym typeface="Montserrat"/>
            </a:endParaRPr>
          </a:p>
        </p:txBody>
      </p:sp>
      <p:cxnSp>
        <p:nvCxnSpPr>
          <p:cNvPr id="155" name="Google Shape;155;g2f35dd407be_0_90"/>
          <p:cNvCxnSpPr/>
          <p:nvPr/>
        </p:nvCxnSpPr>
        <p:spPr>
          <a:xfrm flipH="1">
            <a:off x="2931575" y="5558425"/>
            <a:ext cx="1837200" cy="1500"/>
          </a:xfrm>
          <a:prstGeom prst="straightConnector1">
            <a:avLst/>
          </a:prstGeom>
          <a:noFill/>
          <a:ln w="9525" cap="flat" cmpd="sng">
            <a:solidFill>
              <a:srgbClr val="009FC4"/>
            </a:solidFill>
            <a:prstDash val="solid"/>
            <a:round/>
            <a:headEnd type="none" w="sm" len="sm"/>
            <a:tailEnd type="triangle" w="med" len="med"/>
          </a:ln>
        </p:spPr>
      </p:cxnSp>
      <p:pic>
        <p:nvPicPr>
          <p:cNvPr id="153" name="Google Shape;153;g2f35dd407be_0_90"/>
          <p:cNvPicPr preferRelativeResize="0"/>
          <p:nvPr/>
        </p:nvPicPr>
        <p:blipFill rotWithShape="1">
          <a:blip r:embed="rId3">
            <a:alphaModFix/>
          </a:blip>
          <a:srcRect/>
          <a:stretch/>
        </p:blipFill>
        <p:spPr>
          <a:xfrm>
            <a:off x="1745273" y="2939411"/>
            <a:ext cx="485600" cy="485600"/>
          </a:xfrm>
          <a:prstGeom prst="rect">
            <a:avLst/>
          </a:prstGeom>
          <a:noFill/>
          <a:ln>
            <a:noFill/>
          </a:ln>
        </p:spPr>
      </p:pic>
      <p:sp>
        <p:nvSpPr>
          <p:cNvPr id="156" name="Google Shape;156;g2f35dd407be_0_90"/>
          <p:cNvSpPr txBox="1"/>
          <p:nvPr/>
        </p:nvSpPr>
        <p:spPr>
          <a:xfrm>
            <a:off x="9187775" y="3797800"/>
            <a:ext cx="1233600" cy="507900"/>
          </a:xfrm>
          <a:prstGeom prst="rect">
            <a:avLst/>
          </a:prstGeom>
          <a:solidFill>
            <a:srgbClr val="FFFFFF"/>
          </a:solidFill>
          <a:ln>
            <a:noFill/>
          </a:ln>
        </p:spPr>
        <p:txBody>
          <a:bodyPr spcFirstLastPara="1" wrap="square" lIns="91425" tIns="45700" rIns="91425" bIns="45700" anchor="t" anchorCtr="0">
            <a:spAutoFit/>
          </a:bodyPr>
          <a:lstStyle/>
          <a:p>
            <a:pPr marL="0" lvl="0" indent="0" algn="ctr" rtl="0">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check if DomainExists()</a:t>
            </a:r>
            <a:endParaRPr sz="9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endParaRPr sz="900">
              <a:solidFill>
                <a:schemeClr val="dk1"/>
              </a:solidFill>
              <a:latin typeface="Montserrat"/>
              <a:ea typeface="Montserrat"/>
              <a:cs typeface="Montserrat"/>
              <a:sym typeface="Montserrat"/>
            </a:endParaRPr>
          </a:p>
        </p:txBody>
      </p:sp>
      <p:sp>
        <p:nvSpPr>
          <p:cNvPr id="157" name="Google Shape;157;g2f35dd407be_0_90"/>
          <p:cNvSpPr txBox="1"/>
          <p:nvPr/>
        </p:nvSpPr>
        <p:spPr>
          <a:xfrm>
            <a:off x="2973545" y="5281716"/>
            <a:ext cx="1747800" cy="2307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Emit event &amp; notify user</a:t>
            </a:r>
            <a:endParaRPr sz="900" i="0" u="none" strike="noStrike" cap="none">
              <a:solidFill>
                <a:srgbClr val="000000"/>
              </a:solidFill>
              <a:latin typeface="Montserrat"/>
              <a:ea typeface="Montserrat"/>
              <a:cs typeface="Montserrat"/>
              <a:sym typeface="Montserrat"/>
            </a:endParaRPr>
          </a:p>
        </p:txBody>
      </p:sp>
      <p:sp>
        <p:nvSpPr>
          <p:cNvPr id="158" name="Google Shape;158;g2f35dd407be_0_90"/>
          <p:cNvSpPr txBox="1"/>
          <p:nvPr/>
        </p:nvSpPr>
        <p:spPr>
          <a:xfrm>
            <a:off x="3060452" y="3403498"/>
            <a:ext cx="1572000" cy="2307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900">
                <a:solidFill>
                  <a:schemeClr val="dk1"/>
                </a:solidFill>
                <a:latin typeface="Montserrat"/>
                <a:ea typeface="Montserrat"/>
                <a:cs typeface="Montserrat"/>
                <a:sym typeface="Montserrat"/>
              </a:rPr>
              <a:t>call RegisterDomain()</a:t>
            </a:r>
            <a:endParaRPr sz="900" i="0" u="none" strike="noStrike" cap="none">
              <a:solidFill>
                <a:srgbClr val="000000"/>
              </a:solidFill>
              <a:latin typeface="Montserrat"/>
              <a:ea typeface="Montserrat"/>
              <a:cs typeface="Montserrat"/>
              <a:sym typeface="Montserrat"/>
            </a:endParaRPr>
          </a:p>
        </p:txBody>
      </p:sp>
      <p:cxnSp>
        <p:nvCxnSpPr>
          <p:cNvPr id="159" name="Google Shape;159;g2f35dd407be_0_90"/>
          <p:cNvCxnSpPr/>
          <p:nvPr/>
        </p:nvCxnSpPr>
        <p:spPr>
          <a:xfrm>
            <a:off x="4857150" y="3679142"/>
            <a:ext cx="1960200" cy="300"/>
          </a:xfrm>
          <a:prstGeom prst="straightConnector1">
            <a:avLst/>
          </a:prstGeom>
          <a:noFill/>
          <a:ln w="9525" cap="flat" cmpd="sng">
            <a:solidFill>
              <a:srgbClr val="009FC4"/>
            </a:solidFill>
            <a:prstDash val="solid"/>
            <a:round/>
            <a:headEnd type="none" w="sm" len="sm"/>
            <a:tailEnd type="triangle" w="med" len="med"/>
          </a:ln>
        </p:spPr>
      </p:cxnSp>
      <p:cxnSp>
        <p:nvCxnSpPr>
          <p:cNvPr id="160" name="Google Shape;160;g2f35dd407be_0_90"/>
          <p:cNvCxnSpPr/>
          <p:nvPr/>
        </p:nvCxnSpPr>
        <p:spPr>
          <a:xfrm rot="10800000" flipH="1">
            <a:off x="6876675" y="4340225"/>
            <a:ext cx="1972800" cy="11400"/>
          </a:xfrm>
          <a:prstGeom prst="straightConnector1">
            <a:avLst/>
          </a:prstGeom>
          <a:noFill/>
          <a:ln w="9525" cap="flat" cmpd="sng">
            <a:solidFill>
              <a:srgbClr val="009FC4"/>
            </a:solidFill>
            <a:prstDash val="dash"/>
            <a:round/>
            <a:headEnd type="triangle" w="med" len="med"/>
            <a:tailEnd type="none" w="sm" len="sm"/>
          </a:ln>
        </p:spPr>
      </p:cxnSp>
      <p:sp>
        <p:nvSpPr>
          <p:cNvPr id="161" name="Google Shape;161;g2f35dd407be_0_90"/>
          <p:cNvSpPr/>
          <p:nvPr/>
        </p:nvSpPr>
        <p:spPr>
          <a:xfrm>
            <a:off x="515750" y="322200"/>
            <a:ext cx="9837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DNS3</a:t>
            </a:r>
            <a:endParaRPr sz="1300" b="1" i="0" u="none" strike="noStrike" cap="none">
              <a:solidFill>
                <a:srgbClr val="008FB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b91591138_0_0"/>
          <p:cNvSpPr txBox="1"/>
          <p:nvPr/>
        </p:nvSpPr>
        <p:spPr>
          <a:xfrm>
            <a:off x="408425" y="713400"/>
            <a:ext cx="104442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a:solidFill>
                  <a:srgbClr val="008FB1"/>
                </a:solidFill>
                <a:latin typeface="Montserrat ExtraBold"/>
                <a:ea typeface="Montserrat ExtraBold"/>
                <a:cs typeface="Montserrat ExtraBold"/>
                <a:sym typeface="Montserrat ExtraBold"/>
              </a:rPr>
              <a:t>Name Service </a:t>
            </a:r>
            <a:r>
              <a:rPr lang="en-US" sz="3300">
                <a:solidFill>
                  <a:srgbClr val="1C1B4B"/>
                </a:solidFill>
                <a:latin typeface="Montserrat ExtraBold"/>
                <a:ea typeface="Montserrat ExtraBold"/>
                <a:cs typeface="Montserrat ExtraBold"/>
                <a:sym typeface="Montserrat ExtraBold"/>
              </a:rPr>
              <a:t>integration</a:t>
            </a:r>
            <a:endParaRPr sz="3300" b="0" i="0" u="none" strike="noStrike" cap="none">
              <a:solidFill>
                <a:srgbClr val="1C1B4B"/>
              </a:solidFill>
              <a:latin typeface="Montserrat ExtraBold"/>
              <a:ea typeface="Montserrat ExtraBold"/>
              <a:cs typeface="Montserrat ExtraBold"/>
              <a:sym typeface="Montserrat ExtraBold"/>
            </a:endParaRPr>
          </a:p>
        </p:txBody>
      </p:sp>
      <p:sp>
        <p:nvSpPr>
          <p:cNvPr id="167" name="Google Shape;167;g2fb91591138_0_0"/>
          <p:cNvSpPr txBox="1"/>
          <p:nvPr/>
        </p:nvSpPr>
        <p:spPr>
          <a:xfrm>
            <a:off x="408425" y="1406100"/>
            <a:ext cx="6324000" cy="502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Contracts</a:t>
            </a:r>
            <a:endParaRPr sz="1800">
              <a:solidFill>
                <a:srgbClr val="030712"/>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We will deploy our Token and a TLD Registry in the Base and Ethereum chains. The token will be connected via LayerZero to the core TEX Token (where it will be minted).</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030712"/>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Claim Domain</a:t>
            </a:r>
            <a:endParaRPr sz="1800" b="1">
              <a:solidFill>
                <a:srgbClr val="0B6F86"/>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Users that hold a .base.eth or .eth domain can claim their Context Space directly to the Registry. The registry verify the ownership of the name and will create a new space for Context documents. A fee in ETH will be applied and sent to the treasury for Context. This domain will be marked as level 1.</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030712"/>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Push Document</a:t>
            </a:r>
            <a:endParaRPr sz="1800" b="1">
              <a:solidFill>
                <a:srgbClr val="0B6F86"/>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The owner of the domain, as it appears in the .base.eth registry is the owner of the domain and can create and update documents in that domain. Example : We’re the owners of context.base.eth and we can add documents like context.base.eth/info or context.base.eth/token. A fee in ETH will be applied and sent to the Base treasury for Context</a:t>
            </a:r>
            <a:endParaRPr sz="1500" b="1">
              <a:solidFill>
                <a:srgbClr val="1C1B4B"/>
              </a:solidFill>
              <a:latin typeface="Montserrat"/>
              <a:ea typeface="Montserrat"/>
              <a:cs typeface="Montserrat"/>
              <a:sym typeface="Montserrat"/>
            </a:endParaRPr>
          </a:p>
        </p:txBody>
      </p:sp>
      <p:pic>
        <p:nvPicPr>
          <p:cNvPr id="168" name="Google Shape;168;g2fb91591138_0_0"/>
          <p:cNvPicPr preferRelativeResize="0"/>
          <p:nvPr/>
        </p:nvPicPr>
        <p:blipFill>
          <a:blip r:embed="rId3">
            <a:alphaModFix/>
          </a:blip>
          <a:stretch>
            <a:fillRect/>
          </a:stretch>
        </p:blipFill>
        <p:spPr>
          <a:xfrm>
            <a:off x="10045750" y="1540911"/>
            <a:ext cx="1047850" cy="401641"/>
          </a:xfrm>
          <a:prstGeom prst="rect">
            <a:avLst/>
          </a:prstGeom>
          <a:noFill/>
          <a:ln>
            <a:noFill/>
          </a:ln>
        </p:spPr>
      </p:pic>
      <p:pic>
        <p:nvPicPr>
          <p:cNvPr id="169" name="Google Shape;169;g2fb91591138_0_0"/>
          <p:cNvPicPr preferRelativeResize="0"/>
          <p:nvPr/>
        </p:nvPicPr>
        <p:blipFill rotWithShape="1">
          <a:blip r:embed="rId4">
            <a:alphaModFix/>
          </a:blip>
          <a:srcRect b="12891"/>
          <a:stretch/>
        </p:blipFill>
        <p:spPr>
          <a:xfrm>
            <a:off x="7485125" y="1344125"/>
            <a:ext cx="1697475" cy="692700"/>
          </a:xfrm>
          <a:prstGeom prst="rect">
            <a:avLst/>
          </a:prstGeom>
          <a:noFill/>
          <a:ln>
            <a:noFill/>
          </a:ln>
        </p:spPr>
      </p:pic>
      <p:sp>
        <p:nvSpPr>
          <p:cNvPr id="170" name="Google Shape;170;g2fb91591138_0_0"/>
          <p:cNvSpPr/>
          <p:nvPr/>
        </p:nvSpPr>
        <p:spPr>
          <a:xfrm>
            <a:off x="515750" y="322200"/>
            <a:ext cx="13143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FEATURES</a:t>
            </a:r>
            <a:endParaRPr sz="1300" b="1" i="0" u="none" strike="noStrike" cap="none">
              <a:solidFill>
                <a:srgbClr val="008FB1"/>
              </a:solidFill>
              <a:latin typeface="Montserrat"/>
              <a:ea typeface="Montserrat"/>
              <a:cs typeface="Montserrat"/>
              <a:sym typeface="Montserrat"/>
            </a:endParaRPr>
          </a:p>
        </p:txBody>
      </p:sp>
      <p:sp>
        <p:nvSpPr>
          <p:cNvPr id="171" name="Google Shape;171;g2fb91591138_0_0"/>
          <p:cNvSpPr/>
          <p:nvPr/>
        </p:nvSpPr>
        <p:spPr>
          <a:xfrm>
            <a:off x="8703375" y="2488170"/>
            <a:ext cx="1453800" cy="5853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a:solidFill>
                  <a:srgbClr val="1C1B4B"/>
                </a:solidFill>
                <a:latin typeface="Montserrat"/>
                <a:ea typeface="Montserrat"/>
                <a:cs typeface="Montserrat"/>
                <a:sym typeface="Montserrat"/>
              </a:rPr>
              <a:t>TLD</a:t>
            </a:r>
            <a:endParaRPr sz="1300">
              <a:solidFill>
                <a:srgbClr val="1C1B4B"/>
              </a:solidFill>
              <a:latin typeface="Montserrat"/>
              <a:ea typeface="Montserrat"/>
              <a:cs typeface="Montserrat"/>
              <a:sym typeface="Montserrat"/>
            </a:endParaRPr>
          </a:p>
          <a:p>
            <a:pPr marL="0" lvl="0" indent="0" algn="ctr" rtl="0">
              <a:spcBef>
                <a:spcPts val="0"/>
              </a:spcBef>
              <a:spcAft>
                <a:spcPts val="0"/>
              </a:spcAft>
              <a:buClr>
                <a:srgbClr val="000000"/>
              </a:buClr>
              <a:buSzPts val="1400"/>
              <a:buFont typeface="Arial"/>
              <a:buNone/>
            </a:pPr>
            <a:r>
              <a:rPr lang="en-US" sz="1300" b="1">
                <a:solidFill>
                  <a:srgbClr val="1C1B4B"/>
                </a:solidFill>
                <a:latin typeface="Montserrat"/>
                <a:ea typeface="Montserrat"/>
                <a:cs typeface="Montserrat"/>
                <a:sym typeface="Montserrat"/>
              </a:rPr>
              <a:t>Registry</a:t>
            </a:r>
            <a:endParaRPr sz="1300" b="1">
              <a:solidFill>
                <a:srgbClr val="1C1B4B"/>
              </a:solidFill>
              <a:latin typeface="Montserrat"/>
              <a:ea typeface="Montserrat"/>
              <a:cs typeface="Montserrat"/>
              <a:sym typeface="Montserrat"/>
            </a:endParaRPr>
          </a:p>
        </p:txBody>
      </p:sp>
      <p:sp>
        <p:nvSpPr>
          <p:cNvPr id="172" name="Google Shape;172;g2fb91591138_0_0"/>
          <p:cNvSpPr/>
          <p:nvPr/>
        </p:nvSpPr>
        <p:spPr>
          <a:xfrm>
            <a:off x="7220830" y="3924910"/>
            <a:ext cx="4430400" cy="2269800"/>
          </a:xfrm>
          <a:prstGeom prst="roundRect">
            <a:avLst>
              <a:gd name="adj" fmla="val 11299"/>
            </a:avLst>
          </a:prstGeom>
          <a:no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endParaRPr sz="1300" b="1">
              <a:latin typeface="Montserrat"/>
              <a:ea typeface="Montserrat"/>
              <a:cs typeface="Montserrat"/>
              <a:sym typeface="Montserrat"/>
            </a:endParaRPr>
          </a:p>
        </p:txBody>
      </p:sp>
      <p:sp>
        <p:nvSpPr>
          <p:cNvPr id="173" name="Google Shape;173;g2fb91591138_0_0"/>
          <p:cNvSpPr txBox="1"/>
          <p:nvPr/>
        </p:nvSpPr>
        <p:spPr>
          <a:xfrm>
            <a:off x="9495610" y="4018530"/>
            <a:ext cx="208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a:solidFill>
                  <a:srgbClr val="1C1B4B"/>
                </a:solidFill>
                <a:latin typeface="Montserrat"/>
                <a:ea typeface="Montserrat"/>
                <a:cs typeface="Montserrat"/>
                <a:sym typeface="Montserrat"/>
              </a:rPr>
              <a:t>Context</a:t>
            </a:r>
            <a:r>
              <a:rPr lang="en-US">
                <a:solidFill>
                  <a:srgbClr val="1C1B4B"/>
                </a:solidFill>
                <a:latin typeface="Montserrat ExtraBold"/>
                <a:ea typeface="Montserrat ExtraBold"/>
                <a:cs typeface="Montserrat ExtraBold"/>
                <a:sym typeface="Montserrat ExtraBold"/>
              </a:rPr>
              <a:t> Documents</a:t>
            </a:r>
            <a:endParaRPr>
              <a:solidFill>
                <a:srgbClr val="1C1B4B"/>
              </a:solidFill>
              <a:latin typeface="Montserrat ExtraBold"/>
              <a:ea typeface="Montserrat ExtraBold"/>
              <a:cs typeface="Montserrat ExtraBold"/>
              <a:sym typeface="Montserrat ExtraBold"/>
            </a:endParaRPr>
          </a:p>
        </p:txBody>
      </p:sp>
      <p:sp>
        <p:nvSpPr>
          <p:cNvPr id="174" name="Google Shape;174;g2fb91591138_0_0"/>
          <p:cNvSpPr txBox="1"/>
          <p:nvPr/>
        </p:nvSpPr>
        <p:spPr>
          <a:xfrm>
            <a:off x="9387180" y="5290785"/>
            <a:ext cx="2437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a:solidFill>
                  <a:srgbClr val="008FB1"/>
                </a:solidFill>
                <a:latin typeface="Montserrat"/>
                <a:ea typeface="Montserrat"/>
                <a:cs typeface="Montserrat"/>
                <a:sym typeface="Montserrat"/>
              </a:rPr>
              <a:t>context.base.eth/dataroom</a:t>
            </a:r>
            <a:endParaRPr sz="1200">
              <a:solidFill>
                <a:srgbClr val="008FB1"/>
              </a:solidFill>
            </a:endParaRPr>
          </a:p>
        </p:txBody>
      </p:sp>
      <p:sp>
        <p:nvSpPr>
          <p:cNvPr id="175" name="Google Shape;175;g2fb91591138_0_0"/>
          <p:cNvSpPr txBox="1"/>
          <p:nvPr/>
        </p:nvSpPr>
        <p:spPr>
          <a:xfrm>
            <a:off x="7439530" y="5647735"/>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a:solidFill>
                  <a:srgbClr val="008FB1"/>
                </a:solidFill>
                <a:latin typeface="Montserrat"/>
                <a:ea typeface="Montserrat"/>
                <a:cs typeface="Montserrat"/>
                <a:sym typeface="Montserrat"/>
              </a:rPr>
              <a:t>context.base.eth/img/logo.png</a:t>
            </a:r>
            <a:endParaRPr sz="1200">
              <a:solidFill>
                <a:srgbClr val="008FB1"/>
              </a:solidFill>
            </a:endParaRPr>
          </a:p>
        </p:txBody>
      </p:sp>
      <p:pic>
        <p:nvPicPr>
          <p:cNvPr id="176" name="Google Shape;176;g2fb91591138_0_0"/>
          <p:cNvPicPr preferRelativeResize="0"/>
          <p:nvPr/>
        </p:nvPicPr>
        <p:blipFill>
          <a:blip r:embed="rId5">
            <a:alphaModFix/>
          </a:blip>
          <a:stretch>
            <a:fillRect/>
          </a:stretch>
        </p:blipFill>
        <p:spPr>
          <a:xfrm>
            <a:off x="8488334" y="4190639"/>
            <a:ext cx="524000" cy="524000"/>
          </a:xfrm>
          <a:prstGeom prst="rect">
            <a:avLst/>
          </a:prstGeom>
          <a:noFill/>
          <a:ln>
            <a:noFill/>
          </a:ln>
        </p:spPr>
      </p:pic>
      <p:pic>
        <p:nvPicPr>
          <p:cNvPr id="177" name="Google Shape;177;g2fb91591138_0_0"/>
          <p:cNvPicPr preferRelativeResize="0"/>
          <p:nvPr/>
        </p:nvPicPr>
        <p:blipFill>
          <a:blip r:embed="rId5">
            <a:alphaModFix/>
          </a:blip>
          <a:stretch>
            <a:fillRect/>
          </a:stretch>
        </p:blipFill>
        <p:spPr>
          <a:xfrm>
            <a:off x="10522617" y="4690573"/>
            <a:ext cx="524000" cy="524000"/>
          </a:xfrm>
          <a:prstGeom prst="rect">
            <a:avLst/>
          </a:prstGeom>
          <a:noFill/>
          <a:ln>
            <a:noFill/>
          </a:ln>
        </p:spPr>
      </p:pic>
      <p:pic>
        <p:nvPicPr>
          <p:cNvPr id="178" name="Google Shape;178;g2fb91591138_0_0"/>
          <p:cNvPicPr preferRelativeResize="0"/>
          <p:nvPr/>
        </p:nvPicPr>
        <p:blipFill>
          <a:blip r:embed="rId5">
            <a:alphaModFix/>
          </a:blip>
          <a:stretch>
            <a:fillRect/>
          </a:stretch>
        </p:blipFill>
        <p:spPr>
          <a:xfrm>
            <a:off x="7565972" y="5049506"/>
            <a:ext cx="524000" cy="524000"/>
          </a:xfrm>
          <a:prstGeom prst="rect">
            <a:avLst/>
          </a:prstGeom>
          <a:noFill/>
          <a:ln>
            <a:noFill/>
          </a:ln>
        </p:spPr>
      </p:pic>
      <p:sp>
        <p:nvSpPr>
          <p:cNvPr id="179" name="Google Shape;179;g2fb91591138_0_0"/>
          <p:cNvSpPr txBox="1"/>
          <p:nvPr/>
        </p:nvSpPr>
        <p:spPr>
          <a:xfrm>
            <a:off x="7235830" y="3511567"/>
            <a:ext cx="17886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rgbClr val="1C1B4B"/>
                </a:solidFill>
                <a:latin typeface="Montserrat"/>
                <a:ea typeface="Montserrat"/>
                <a:cs typeface="Montserrat"/>
                <a:sym typeface="Montserrat"/>
              </a:rPr>
              <a:t>Context</a:t>
            </a:r>
            <a:r>
              <a:rPr lang="en-US" b="1">
                <a:solidFill>
                  <a:srgbClr val="1C1B4B"/>
                </a:solidFill>
                <a:latin typeface="Montserrat"/>
                <a:ea typeface="Montserrat"/>
                <a:cs typeface="Montserrat"/>
                <a:sym typeface="Montserrat"/>
              </a:rPr>
              <a:t> Space</a:t>
            </a:r>
            <a:endParaRPr sz="1500" b="1">
              <a:solidFill>
                <a:srgbClr val="1C1B4B"/>
              </a:solidFill>
            </a:endParaRPr>
          </a:p>
        </p:txBody>
      </p:sp>
      <p:sp>
        <p:nvSpPr>
          <p:cNvPr id="180" name="Google Shape;180;g2fb91591138_0_0"/>
          <p:cNvSpPr txBox="1"/>
          <p:nvPr/>
        </p:nvSpPr>
        <p:spPr>
          <a:xfrm>
            <a:off x="8367330" y="4760135"/>
            <a:ext cx="1864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a:solidFill>
                  <a:srgbClr val="008FB1"/>
                </a:solidFill>
                <a:latin typeface="Montserrat"/>
                <a:ea typeface="Montserrat"/>
                <a:cs typeface="Montserrat"/>
                <a:sym typeface="Montserrat"/>
              </a:rPr>
              <a:t>context.base.eth/token</a:t>
            </a:r>
            <a:endParaRPr sz="1200">
              <a:solidFill>
                <a:srgbClr val="008FB1"/>
              </a:solidFill>
            </a:endParaRPr>
          </a:p>
        </p:txBody>
      </p:sp>
      <p:cxnSp>
        <p:nvCxnSpPr>
          <p:cNvPr id="181" name="Google Shape;181;g2fb91591138_0_0"/>
          <p:cNvCxnSpPr>
            <a:stCxn id="169" idx="2"/>
            <a:endCxn id="171" idx="1"/>
          </p:cNvCxnSpPr>
          <p:nvPr/>
        </p:nvCxnSpPr>
        <p:spPr>
          <a:xfrm rot="-5400000" flipH="1">
            <a:off x="8146662" y="2224025"/>
            <a:ext cx="744000" cy="369600"/>
          </a:xfrm>
          <a:prstGeom prst="curvedConnector2">
            <a:avLst/>
          </a:prstGeom>
          <a:noFill/>
          <a:ln w="9525" cap="flat" cmpd="sng">
            <a:solidFill>
              <a:srgbClr val="1C1B4B"/>
            </a:solidFill>
            <a:prstDash val="solid"/>
            <a:round/>
            <a:headEnd type="none" w="med" len="med"/>
            <a:tailEnd type="triangle" w="med" len="med"/>
          </a:ln>
        </p:spPr>
      </p:cxnSp>
      <p:cxnSp>
        <p:nvCxnSpPr>
          <p:cNvPr id="182" name="Google Shape;182;g2fb91591138_0_0"/>
          <p:cNvCxnSpPr>
            <a:stCxn id="168" idx="2"/>
            <a:endCxn id="171" idx="3"/>
          </p:cNvCxnSpPr>
          <p:nvPr/>
        </p:nvCxnSpPr>
        <p:spPr>
          <a:xfrm rot="5400000">
            <a:off x="9944325" y="2155402"/>
            <a:ext cx="838200" cy="412500"/>
          </a:xfrm>
          <a:prstGeom prst="curvedConnector2">
            <a:avLst/>
          </a:prstGeom>
          <a:noFill/>
          <a:ln w="9525" cap="flat" cmpd="sng">
            <a:solidFill>
              <a:srgbClr val="1C1B4B"/>
            </a:solidFill>
            <a:prstDash val="solid"/>
            <a:round/>
            <a:headEnd type="none" w="med" len="med"/>
            <a:tailEnd type="triangle" w="med" len="med"/>
          </a:ln>
        </p:spPr>
      </p:cxnSp>
      <p:cxnSp>
        <p:nvCxnSpPr>
          <p:cNvPr id="183" name="Google Shape;183;g2fb91591138_0_0"/>
          <p:cNvCxnSpPr>
            <a:stCxn id="171" idx="2"/>
            <a:endCxn id="172" idx="0"/>
          </p:cNvCxnSpPr>
          <p:nvPr/>
        </p:nvCxnSpPr>
        <p:spPr>
          <a:xfrm>
            <a:off x="9430275" y="3073470"/>
            <a:ext cx="5700" cy="851400"/>
          </a:xfrm>
          <a:prstGeom prst="straightConnector1">
            <a:avLst/>
          </a:prstGeom>
          <a:noFill/>
          <a:ln w="9525" cap="flat" cmpd="sng">
            <a:solidFill>
              <a:srgbClr val="1C1B4B"/>
            </a:solidFill>
            <a:prstDash val="solid"/>
            <a:round/>
            <a:headEnd type="none" w="med" len="med"/>
            <a:tailEnd type="triangle" w="med" len="med"/>
          </a:ln>
        </p:spPr>
      </p:cxnSp>
      <p:sp>
        <p:nvSpPr>
          <p:cNvPr id="184" name="Google Shape;184;g2fb91591138_0_0"/>
          <p:cNvSpPr txBox="1"/>
          <p:nvPr/>
        </p:nvSpPr>
        <p:spPr>
          <a:xfrm>
            <a:off x="8958230" y="2129435"/>
            <a:ext cx="1864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a:solidFill>
                  <a:srgbClr val="008FB1"/>
                </a:solidFill>
                <a:latin typeface="Montserrat"/>
                <a:ea typeface="Montserrat"/>
                <a:cs typeface="Montserrat"/>
                <a:sym typeface="Montserrat"/>
              </a:rPr>
              <a:t>context.base.eth</a:t>
            </a:r>
            <a:endParaRPr sz="1200">
              <a:solidFill>
                <a:srgbClr val="008FB1"/>
              </a:solidFill>
            </a:endParaRPr>
          </a:p>
        </p:txBody>
      </p:sp>
      <p:sp>
        <p:nvSpPr>
          <p:cNvPr id="185" name="Google Shape;185;g2fb91591138_0_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b91591138_0_28"/>
          <p:cNvSpPr txBox="1"/>
          <p:nvPr/>
        </p:nvSpPr>
        <p:spPr>
          <a:xfrm>
            <a:off x="408425" y="713400"/>
            <a:ext cx="104442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a:solidFill>
                  <a:srgbClr val="1C1B4B"/>
                </a:solidFill>
                <a:latin typeface="Montserrat ExtraBold"/>
                <a:ea typeface="Montserrat ExtraBold"/>
                <a:cs typeface="Montserrat ExtraBold"/>
                <a:sym typeface="Montserrat ExtraBold"/>
              </a:rPr>
              <a:t>Domain </a:t>
            </a:r>
            <a:r>
              <a:rPr lang="en-US" sz="3300">
                <a:solidFill>
                  <a:srgbClr val="008FB1"/>
                </a:solidFill>
                <a:latin typeface="Montserrat ExtraBold"/>
                <a:ea typeface="Montserrat ExtraBold"/>
                <a:cs typeface="Montserrat ExtraBold"/>
                <a:sym typeface="Montserrat ExtraBold"/>
              </a:rPr>
              <a:t>Verification</a:t>
            </a:r>
            <a:endParaRPr sz="3300" b="0" i="0" u="none" strike="noStrike" cap="none">
              <a:solidFill>
                <a:srgbClr val="008FB1"/>
              </a:solidFill>
              <a:latin typeface="Montserrat ExtraBold"/>
              <a:ea typeface="Montserrat ExtraBold"/>
              <a:cs typeface="Montserrat ExtraBold"/>
              <a:sym typeface="Montserrat ExtraBold"/>
            </a:endParaRPr>
          </a:p>
        </p:txBody>
      </p:sp>
      <p:sp>
        <p:nvSpPr>
          <p:cNvPr id="191" name="Google Shape;191;g2fb91591138_0_28"/>
          <p:cNvSpPr txBox="1"/>
          <p:nvPr/>
        </p:nvSpPr>
        <p:spPr>
          <a:xfrm>
            <a:off x="408425" y="1462500"/>
            <a:ext cx="11052300" cy="381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Verify Domain</a:t>
            </a:r>
            <a:endParaRPr sz="18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The Context Registry will have a list of curators (the Curators DAO for .base domains), they can verify a unique domain. The domain moves to level 2. This is the process:</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457200" lvl="0" indent="-311150" algn="l" rtl="0">
              <a:lnSpc>
                <a:spcPct val="115000"/>
              </a:lnSpc>
              <a:spcBef>
                <a:spcPts val="0"/>
              </a:spcBef>
              <a:spcAft>
                <a:spcPts val="0"/>
              </a:spcAft>
              <a:buClr>
                <a:srgbClr val="1C1B4B"/>
              </a:buClr>
              <a:buSzPts val="1300"/>
              <a:buFont typeface="Montserrat"/>
              <a:buChar char="●"/>
            </a:pPr>
            <a:r>
              <a:rPr lang="en-US" sz="1300">
                <a:solidFill>
                  <a:srgbClr val="1C1B4B"/>
                </a:solidFill>
                <a:latin typeface="Montserrat"/>
                <a:ea typeface="Montserrat"/>
                <a:cs typeface="Montserrat"/>
                <a:sym typeface="Montserrat"/>
              </a:rPr>
              <a:t>Users call the Context Registry and send TEX tokens to be staked for that domain</a:t>
            </a:r>
            <a:endParaRPr sz="1300">
              <a:solidFill>
                <a:srgbClr val="1C1B4B"/>
              </a:solidFill>
              <a:latin typeface="Montserrat"/>
              <a:ea typeface="Montserrat"/>
              <a:cs typeface="Montserrat"/>
              <a:sym typeface="Montserrat"/>
            </a:endParaRPr>
          </a:p>
          <a:p>
            <a:pPr marL="457200" lvl="0" indent="-311150" algn="l" rtl="0">
              <a:lnSpc>
                <a:spcPct val="115000"/>
              </a:lnSpc>
              <a:spcBef>
                <a:spcPts val="0"/>
              </a:spcBef>
              <a:spcAft>
                <a:spcPts val="0"/>
              </a:spcAft>
              <a:buClr>
                <a:srgbClr val="1C1B4B"/>
              </a:buClr>
              <a:buSzPts val="1300"/>
              <a:buFont typeface="Montserrat"/>
              <a:buChar char="●"/>
            </a:pPr>
            <a:r>
              <a:rPr lang="en-US" sz="1300">
                <a:solidFill>
                  <a:srgbClr val="1C1B4B"/>
                </a:solidFill>
                <a:latin typeface="Montserrat"/>
                <a:ea typeface="Montserrat"/>
                <a:cs typeface="Montserrat"/>
                <a:sym typeface="Montserrat"/>
              </a:rPr>
              <a:t>Curators can verify that name</a:t>
            </a:r>
            <a:endParaRPr sz="1300">
              <a:solidFill>
                <a:srgbClr val="1C1B4B"/>
              </a:solidFill>
              <a:latin typeface="Montserrat"/>
              <a:ea typeface="Montserrat"/>
              <a:cs typeface="Montserrat"/>
              <a:sym typeface="Montserrat"/>
            </a:endParaRPr>
          </a:p>
          <a:p>
            <a:pPr marL="457200" lvl="0" indent="-311150" algn="l" rtl="0">
              <a:lnSpc>
                <a:spcPct val="115000"/>
              </a:lnSpc>
              <a:spcBef>
                <a:spcPts val="0"/>
              </a:spcBef>
              <a:spcAft>
                <a:spcPts val="0"/>
              </a:spcAft>
              <a:buClr>
                <a:srgbClr val="1C1B4B"/>
              </a:buClr>
              <a:buSzPts val="1300"/>
              <a:buFont typeface="Montserrat"/>
              <a:buChar char="●"/>
            </a:pPr>
            <a:r>
              <a:rPr lang="en-US" sz="1300">
                <a:solidFill>
                  <a:srgbClr val="1C1B4B"/>
                </a:solidFill>
                <a:latin typeface="Montserrat"/>
                <a:ea typeface="Montserrat"/>
                <a:cs typeface="Montserrat"/>
                <a:sym typeface="Montserrat"/>
              </a:rPr>
              <a:t>Domain is approved and moves to level 2</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Claim Universal Name</a:t>
            </a:r>
            <a:endParaRPr sz="1800" b="1">
              <a:solidFill>
                <a:srgbClr val="0B6F86"/>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030712"/>
                </a:solidFill>
                <a:latin typeface="Montserrat"/>
                <a:ea typeface="Montserrat"/>
                <a:cs typeface="Montserrat"/>
                <a:sym typeface="Montserrat"/>
              </a:rPr>
              <a:t>Any domain with level 2 can grow to level 3, and be unique in the Context Ecosystem. This will be registered in the core Registry. In order to do that, the amount of Tokens to be staked will depend of the longitude of the name. The name must not be registered in the main Registry. Communications between the TLD registry and the main registry will be possible thanks to LayerZero.</a:t>
            </a:r>
            <a:endParaRPr sz="1300">
              <a:solidFill>
                <a:srgbClr val="030712"/>
              </a:solidFill>
              <a:latin typeface="Montserrat"/>
              <a:ea typeface="Montserrat"/>
              <a:cs typeface="Montserrat"/>
              <a:sym typeface="Montserrat"/>
            </a:endParaRPr>
          </a:p>
          <a:p>
            <a:pPr marL="0" lvl="0" indent="0" algn="l" rtl="0">
              <a:lnSpc>
                <a:spcPct val="115000"/>
              </a:lnSpc>
              <a:spcBef>
                <a:spcPts val="0"/>
              </a:spcBef>
              <a:spcAft>
                <a:spcPts val="0"/>
              </a:spcAft>
              <a:buNone/>
            </a:pPr>
            <a:endParaRPr sz="1500" b="1">
              <a:solidFill>
                <a:srgbClr val="0B6F86"/>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p:txBody>
      </p:sp>
      <p:sp>
        <p:nvSpPr>
          <p:cNvPr id="192" name="Google Shape;192;g2fb91591138_0_28"/>
          <p:cNvSpPr/>
          <p:nvPr/>
        </p:nvSpPr>
        <p:spPr>
          <a:xfrm>
            <a:off x="515750" y="322200"/>
            <a:ext cx="13143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FEATURES</a:t>
            </a:r>
            <a:endParaRPr sz="1300" b="1" i="0" u="none" strike="noStrike" cap="none">
              <a:solidFill>
                <a:srgbClr val="008FB1"/>
              </a:solidFill>
              <a:latin typeface="Montserrat"/>
              <a:ea typeface="Montserrat"/>
              <a:cs typeface="Montserrat"/>
              <a:sym typeface="Montserrat"/>
            </a:endParaRPr>
          </a:p>
        </p:txBody>
      </p:sp>
      <p:sp>
        <p:nvSpPr>
          <p:cNvPr id="193" name="Google Shape;193;g2fb91591138_0_28"/>
          <p:cNvSpPr/>
          <p:nvPr/>
        </p:nvSpPr>
        <p:spPr>
          <a:xfrm>
            <a:off x="2805313" y="5337598"/>
            <a:ext cx="1110300" cy="3591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b="1">
                <a:solidFill>
                  <a:srgbClr val="1C1B4B"/>
                </a:solidFill>
                <a:latin typeface="Montserrat"/>
                <a:ea typeface="Montserrat"/>
                <a:cs typeface="Montserrat"/>
                <a:sym typeface="Montserrat"/>
              </a:rPr>
              <a:t>Level 1</a:t>
            </a:r>
            <a:endParaRPr sz="1300" b="1">
              <a:solidFill>
                <a:srgbClr val="1C1B4B"/>
              </a:solidFill>
              <a:latin typeface="Montserrat"/>
              <a:ea typeface="Montserrat"/>
              <a:cs typeface="Montserrat"/>
              <a:sym typeface="Montserrat"/>
            </a:endParaRPr>
          </a:p>
        </p:txBody>
      </p:sp>
      <p:sp>
        <p:nvSpPr>
          <p:cNvPr id="194" name="Google Shape;194;g2fb91591138_0_28"/>
          <p:cNvSpPr/>
          <p:nvPr/>
        </p:nvSpPr>
        <p:spPr>
          <a:xfrm>
            <a:off x="5540850" y="5337598"/>
            <a:ext cx="1110300" cy="3591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b="1">
                <a:solidFill>
                  <a:srgbClr val="1C1B4B"/>
                </a:solidFill>
                <a:latin typeface="Montserrat"/>
                <a:ea typeface="Montserrat"/>
                <a:cs typeface="Montserrat"/>
                <a:sym typeface="Montserrat"/>
              </a:rPr>
              <a:t>Level 2</a:t>
            </a:r>
            <a:endParaRPr sz="1300" b="1">
              <a:solidFill>
                <a:srgbClr val="1C1B4B"/>
              </a:solidFill>
              <a:latin typeface="Montserrat"/>
              <a:ea typeface="Montserrat"/>
              <a:cs typeface="Montserrat"/>
              <a:sym typeface="Montserrat"/>
            </a:endParaRPr>
          </a:p>
        </p:txBody>
      </p:sp>
      <p:sp>
        <p:nvSpPr>
          <p:cNvPr id="195" name="Google Shape;195;g2fb91591138_0_28"/>
          <p:cNvSpPr/>
          <p:nvPr/>
        </p:nvSpPr>
        <p:spPr>
          <a:xfrm>
            <a:off x="8200188" y="5337598"/>
            <a:ext cx="1110300" cy="3591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b="1">
                <a:solidFill>
                  <a:srgbClr val="1C1B4B"/>
                </a:solidFill>
                <a:latin typeface="Montserrat"/>
                <a:ea typeface="Montserrat"/>
                <a:cs typeface="Montserrat"/>
                <a:sym typeface="Montserrat"/>
              </a:rPr>
              <a:t>Level 3</a:t>
            </a:r>
            <a:endParaRPr sz="1300" b="1">
              <a:solidFill>
                <a:srgbClr val="1C1B4B"/>
              </a:solidFill>
              <a:latin typeface="Montserrat"/>
              <a:ea typeface="Montserrat"/>
              <a:cs typeface="Montserrat"/>
              <a:sym typeface="Montserrat"/>
            </a:endParaRPr>
          </a:p>
        </p:txBody>
      </p:sp>
      <p:sp>
        <p:nvSpPr>
          <p:cNvPr id="196" name="Google Shape;196;g2fb91591138_0_28"/>
          <p:cNvSpPr txBox="1"/>
          <p:nvPr/>
        </p:nvSpPr>
        <p:spPr>
          <a:xfrm>
            <a:off x="2428080" y="5858310"/>
            <a:ext cx="18648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500" b="1">
                <a:solidFill>
                  <a:srgbClr val="008FB1"/>
                </a:solidFill>
                <a:latin typeface="Montserrat"/>
                <a:ea typeface="Montserrat"/>
                <a:cs typeface="Montserrat"/>
                <a:sym typeface="Montserrat"/>
              </a:rPr>
              <a:t>context.base.eth</a:t>
            </a:r>
            <a:endParaRPr sz="1600" b="1">
              <a:solidFill>
                <a:srgbClr val="008FB1"/>
              </a:solidFill>
            </a:endParaRPr>
          </a:p>
        </p:txBody>
      </p:sp>
      <p:sp>
        <p:nvSpPr>
          <p:cNvPr id="197" name="Google Shape;197;g2fb91591138_0_28"/>
          <p:cNvSpPr txBox="1"/>
          <p:nvPr/>
        </p:nvSpPr>
        <p:spPr>
          <a:xfrm>
            <a:off x="5163605" y="5858310"/>
            <a:ext cx="18648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500" b="1" dirty="0" err="1">
                <a:solidFill>
                  <a:srgbClr val="008FB1"/>
                </a:solidFill>
                <a:latin typeface="Montserrat"/>
                <a:ea typeface="Montserrat"/>
                <a:cs typeface="Montserrat"/>
                <a:sym typeface="Montserrat"/>
              </a:rPr>
              <a:t>context.base.eth</a:t>
            </a:r>
            <a:endParaRPr sz="1600" b="1" dirty="0">
              <a:solidFill>
                <a:srgbClr val="008FB1"/>
              </a:solidFill>
            </a:endParaRPr>
          </a:p>
        </p:txBody>
      </p:sp>
      <p:sp>
        <p:nvSpPr>
          <p:cNvPr id="198" name="Google Shape;198;g2fb91591138_0_28"/>
          <p:cNvSpPr txBox="1"/>
          <p:nvPr/>
        </p:nvSpPr>
        <p:spPr>
          <a:xfrm>
            <a:off x="7889280" y="5858310"/>
            <a:ext cx="18648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500" b="1">
                <a:solidFill>
                  <a:srgbClr val="008FB1"/>
                </a:solidFill>
                <a:latin typeface="Montserrat"/>
                <a:ea typeface="Montserrat"/>
                <a:cs typeface="Montserrat"/>
                <a:sym typeface="Montserrat"/>
              </a:rPr>
              <a:t>context</a:t>
            </a:r>
            <a:endParaRPr sz="1600" b="1">
              <a:solidFill>
                <a:srgbClr val="008FB1"/>
              </a:solidFill>
            </a:endParaRPr>
          </a:p>
        </p:txBody>
      </p:sp>
      <p:cxnSp>
        <p:nvCxnSpPr>
          <p:cNvPr id="199" name="Google Shape;199;g2fb91591138_0_28"/>
          <p:cNvCxnSpPr>
            <a:stCxn id="193" idx="3"/>
            <a:endCxn id="194" idx="1"/>
          </p:cNvCxnSpPr>
          <p:nvPr/>
        </p:nvCxnSpPr>
        <p:spPr>
          <a:xfrm>
            <a:off x="3915613" y="5517148"/>
            <a:ext cx="1625100" cy="0"/>
          </a:xfrm>
          <a:prstGeom prst="straightConnector1">
            <a:avLst/>
          </a:prstGeom>
          <a:noFill/>
          <a:ln w="9525" cap="flat" cmpd="sng">
            <a:solidFill>
              <a:srgbClr val="0B6F86"/>
            </a:solidFill>
            <a:prstDash val="solid"/>
            <a:round/>
            <a:headEnd type="none" w="med" len="med"/>
            <a:tailEnd type="triangle" w="med" len="med"/>
          </a:ln>
        </p:spPr>
      </p:cxnSp>
      <p:cxnSp>
        <p:nvCxnSpPr>
          <p:cNvPr id="200" name="Google Shape;200;g2fb91591138_0_28"/>
          <p:cNvCxnSpPr>
            <a:stCxn id="194" idx="3"/>
            <a:endCxn id="195" idx="1"/>
          </p:cNvCxnSpPr>
          <p:nvPr/>
        </p:nvCxnSpPr>
        <p:spPr>
          <a:xfrm>
            <a:off x="6651150" y="5517148"/>
            <a:ext cx="1548900" cy="0"/>
          </a:xfrm>
          <a:prstGeom prst="straightConnector1">
            <a:avLst/>
          </a:prstGeom>
          <a:noFill/>
          <a:ln w="9525" cap="flat" cmpd="sng">
            <a:solidFill>
              <a:srgbClr val="0B6F86"/>
            </a:solidFill>
            <a:prstDash val="solid"/>
            <a:round/>
            <a:headEnd type="none" w="med" len="med"/>
            <a:tailEnd type="triangle" w="med" len="med"/>
          </a:ln>
        </p:spPr>
      </p:cxnSp>
      <p:pic>
        <p:nvPicPr>
          <p:cNvPr id="201" name="Google Shape;201;g2fb91591138_0_28"/>
          <p:cNvPicPr preferRelativeResize="0"/>
          <p:nvPr/>
        </p:nvPicPr>
        <p:blipFill>
          <a:blip r:embed="rId3">
            <a:alphaModFix/>
          </a:blip>
          <a:stretch>
            <a:fillRect/>
          </a:stretch>
        </p:blipFill>
        <p:spPr>
          <a:xfrm>
            <a:off x="4908045" y="5945459"/>
            <a:ext cx="297600" cy="297600"/>
          </a:xfrm>
          <a:prstGeom prst="rect">
            <a:avLst/>
          </a:prstGeom>
          <a:noFill/>
          <a:ln>
            <a:noFill/>
          </a:ln>
        </p:spPr>
      </p:pic>
      <p:pic>
        <p:nvPicPr>
          <p:cNvPr id="202" name="Google Shape;202;g2fb91591138_0_28"/>
          <p:cNvPicPr preferRelativeResize="0"/>
          <p:nvPr/>
        </p:nvPicPr>
        <p:blipFill>
          <a:blip r:embed="rId3">
            <a:alphaModFix/>
          </a:blip>
          <a:stretch>
            <a:fillRect/>
          </a:stretch>
        </p:blipFill>
        <p:spPr>
          <a:xfrm>
            <a:off x="8061760" y="5945459"/>
            <a:ext cx="297600" cy="29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fb91591138_0_42"/>
          <p:cNvSpPr txBox="1"/>
          <p:nvPr/>
        </p:nvSpPr>
        <p:spPr>
          <a:xfrm>
            <a:off x="408425" y="713400"/>
            <a:ext cx="104442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a:solidFill>
                  <a:srgbClr val="008FB1"/>
                </a:solidFill>
                <a:latin typeface="Montserrat ExtraBold"/>
                <a:ea typeface="Montserrat ExtraBold"/>
                <a:cs typeface="Montserrat ExtraBold"/>
                <a:sym typeface="Montserrat ExtraBold"/>
              </a:rPr>
              <a:t>Staking</a:t>
            </a:r>
            <a:r>
              <a:rPr lang="en-US" sz="3300">
                <a:solidFill>
                  <a:srgbClr val="1C1B4B"/>
                </a:solidFill>
                <a:latin typeface="Montserrat ExtraBold"/>
                <a:ea typeface="Montserrat ExtraBold"/>
                <a:cs typeface="Montserrat ExtraBold"/>
                <a:sym typeface="Montserrat ExtraBold"/>
              </a:rPr>
              <a:t> Module</a:t>
            </a:r>
            <a:endParaRPr sz="3300" b="0" i="0" u="none" strike="noStrike" cap="none">
              <a:solidFill>
                <a:srgbClr val="1C1B4B"/>
              </a:solidFill>
              <a:latin typeface="Montserrat ExtraBold"/>
              <a:ea typeface="Montserrat ExtraBold"/>
              <a:cs typeface="Montserrat ExtraBold"/>
              <a:sym typeface="Montserrat ExtraBold"/>
            </a:endParaRPr>
          </a:p>
        </p:txBody>
      </p:sp>
      <p:sp>
        <p:nvSpPr>
          <p:cNvPr id="208" name="Google Shape;208;g2fb91591138_0_42"/>
          <p:cNvSpPr txBox="1"/>
          <p:nvPr/>
        </p:nvSpPr>
        <p:spPr>
          <a:xfrm>
            <a:off x="408425" y="1495400"/>
            <a:ext cx="11052300" cy="263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Fees</a:t>
            </a:r>
            <a:endParaRPr sz="16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All fees generated in the Context registry in all chains will be sent to the treasury and connected to the Staking Module. Part f the fees will go to Context Protocol, part to the Curators DAO and part to the Staking Module.</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800" b="1">
                <a:solidFill>
                  <a:srgbClr val="0B6F86"/>
                </a:solidFill>
                <a:latin typeface="Montserrat"/>
                <a:ea typeface="Montserrat"/>
                <a:cs typeface="Montserrat"/>
                <a:sym typeface="Montserrat"/>
              </a:rPr>
              <a:t>Staking</a:t>
            </a:r>
            <a:endParaRPr sz="16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rgbClr val="1C1B4B"/>
                </a:solidFill>
                <a:latin typeface="Montserrat"/>
                <a:ea typeface="Montserrat"/>
                <a:cs typeface="Montserrat"/>
                <a:sym typeface="Montserrat"/>
              </a:rPr>
              <a:t>All the stakers (level2) will receive  yield from all the fees paid to the .base domain. There’s a minimum to stake depending on the longitude of the name and the level. But anyone can stake as much as they want over that minimum.</a:t>
            </a:r>
            <a:endParaRPr sz="1300">
              <a:solidFill>
                <a:srgbClr val="1C1B4B"/>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030712"/>
              </a:solidFill>
              <a:latin typeface="Montserrat"/>
              <a:ea typeface="Montserrat"/>
              <a:cs typeface="Montserrat"/>
              <a:sym typeface="Montserrat"/>
            </a:endParaRPr>
          </a:p>
          <a:p>
            <a:pPr marL="0" lvl="0" indent="0" algn="l" rtl="0">
              <a:lnSpc>
                <a:spcPct val="115000"/>
              </a:lnSpc>
              <a:spcBef>
                <a:spcPts val="0"/>
              </a:spcBef>
              <a:spcAft>
                <a:spcPts val="0"/>
              </a:spcAft>
              <a:buNone/>
            </a:pPr>
            <a:endParaRPr sz="1300">
              <a:solidFill>
                <a:srgbClr val="030712"/>
              </a:solidFill>
              <a:latin typeface="Montserrat"/>
              <a:ea typeface="Montserrat"/>
              <a:cs typeface="Montserrat"/>
              <a:sym typeface="Montserrat"/>
            </a:endParaRPr>
          </a:p>
        </p:txBody>
      </p:sp>
      <p:sp>
        <p:nvSpPr>
          <p:cNvPr id="209" name="Google Shape;209;g2fb91591138_0_42"/>
          <p:cNvSpPr/>
          <p:nvPr/>
        </p:nvSpPr>
        <p:spPr>
          <a:xfrm>
            <a:off x="515750" y="322200"/>
            <a:ext cx="13143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FEATURES</a:t>
            </a:r>
            <a:endParaRPr sz="1300" b="1" i="0" u="none" strike="noStrike" cap="none">
              <a:solidFill>
                <a:srgbClr val="008FB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f3bd9f8da1_0_0"/>
          <p:cNvSpPr/>
          <p:nvPr/>
        </p:nvSpPr>
        <p:spPr>
          <a:xfrm>
            <a:off x="758825" y="1708100"/>
            <a:ext cx="3654000" cy="4712100"/>
          </a:xfrm>
          <a:prstGeom prst="roundRect">
            <a:avLst>
              <a:gd name="adj" fmla="val 4989"/>
            </a:avLst>
          </a:prstGeom>
          <a:noFill/>
          <a:ln w="19050" cap="flat" cmpd="sng">
            <a:solidFill>
              <a:srgbClr val="4D467C"/>
            </a:solidFill>
            <a:prstDash val="solid"/>
            <a:round/>
            <a:headEnd type="none" w="sm" len="sm"/>
            <a:tailEnd type="none" w="sm" len="sm"/>
          </a:ln>
          <a:effectLst>
            <a:outerShdw blurRad="85725" dist="47625" dir="5400000" algn="bl" rotWithShape="0">
              <a:srgbClr val="000000">
                <a:alpha val="1647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2f3bd9f8da1_0_0"/>
          <p:cNvSpPr txBox="1"/>
          <p:nvPr/>
        </p:nvSpPr>
        <p:spPr>
          <a:xfrm>
            <a:off x="408425" y="713400"/>
            <a:ext cx="70755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3000"/>
              <a:buFont typeface="Arial"/>
              <a:buNone/>
            </a:pPr>
            <a:r>
              <a:rPr lang="en-US" sz="3300" b="1">
                <a:solidFill>
                  <a:srgbClr val="1C1B4B"/>
                </a:solidFill>
                <a:latin typeface="Montserrat ExtraBold"/>
                <a:ea typeface="Montserrat ExtraBold"/>
                <a:cs typeface="Montserrat ExtraBold"/>
                <a:sym typeface="Montserrat ExtraBold"/>
              </a:rPr>
              <a:t>Global DNS3 </a:t>
            </a:r>
            <a:r>
              <a:rPr lang="en-US" sz="3300" b="1">
                <a:solidFill>
                  <a:srgbClr val="008FB1"/>
                </a:solidFill>
                <a:latin typeface="Montserrat ExtraBold"/>
                <a:ea typeface="Montserrat ExtraBold"/>
                <a:cs typeface="Montserrat ExtraBold"/>
                <a:sym typeface="Montserrat ExtraBold"/>
              </a:rPr>
              <a:t>TLD multi-chain</a:t>
            </a:r>
            <a:endParaRPr sz="3300" b="1" i="0" u="none" strike="noStrike" cap="none">
              <a:solidFill>
                <a:srgbClr val="008FB1"/>
              </a:solidFill>
              <a:latin typeface="Montserrat ExtraBold"/>
              <a:ea typeface="Montserrat ExtraBold"/>
              <a:cs typeface="Montserrat ExtraBold"/>
              <a:sym typeface="Montserrat ExtraBold"/>
            </a:endParaRPr>
          </a:p>
        </p:txBody>
      </p:sp>
      <p:sp>
        <p:nvSpPr>
          <p:cNvPr id="216" name="Google Shape;216;g2f3bd9f8da1_0_0"/>
          <p:cNvSpPr/>
          <p:nvPr/>
        </p:nvSpPr>
        <p:spPr>
          <a:xfrm>
            <a:off x="515750" y="322200"/>
            <a:ext cx="1534500" cy="297600"/>
          </a:xfrm>
          <a:prstGeom prst="roundRect">
            <a:avLst>
              <a:gd name="adj" fmla="val 50000"/>
            </a:avLst>
          </a:prstGeom>
          <a:noFill/>
          <a:ln w="19050" cap="flat" cmpd="sng">
            <a:solidFill>
              <a:srgbClr val="008FB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1000"/>
              </a:spcBef>
              <a:spcAft>
                <a:spcPts val="1000"/>
              </a:spcAft>
              <a:buClr>
                <a:srgbClr val="000000"/>
              </a:buClr>
              <a:buSzPts val="1500"/>
              <a:buFont typeface="Arial"/>
              <a:buNone/>
            </a:pPr>
            <a:r>
              <a:rPr lang="en-US" sz="1300" b="1">
                <a:solidFill>
                  <a:srgbClr val="008FB1"/>
                </a:solidFill>
                <a:latin typeface="Montserrat"/>
                <a:ea typeface="Montserrat"/>
                <a:cs typeface="Montserrat"/>
                <a:sym typeface="Montserrat"/>
              </a:rPr>
              <a:t>PHASE TWO</a:t>
            </a:r>
            <a:endParaRPr sz="1300" b="1" i="0" u="none" strike="noStrike" cap="none">
              <a:solidFill>
                <a:srgbClr val="008FB1"/>
              </a:solidFill>
              <a:latin typeface="Montserrat"/>
              <a:ea typeface="Montserrat"/>
              <a:cs typeface="Montserrat"/>
              <a:sym typeface="Montserrat"/>
            </a:endParaRPr>
          </a:p>
        </p:txBody>
      </p:sp>
      <p:sp>
        <p:nvSpPr>
          <p:cNvPr id="217" name="Google Shape;217;g2f3bd9f8da1_0_0"/>
          <p:cNvSpPr/>
          <p:nvPr/>
        </p:nvSpPr>
        <p:spPr>
          <a:xfrm>
            <a:off x="2780131" y="4709983"/>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a:latin typeface="Montserrat"/>
                <a:ea typeface="Montserrat"/>
                <a:cs typeface="Montserrat"/>
                <a:sym typeface="Montserrat"/>
              </a:rPr>
              <a:t>v2.TLD Main</a:t>
            </a:r>
            <a:endParaRPr sz="1300">
              <a:latin typeface="Montserrat"/>
              <a:ea typeface="Montserrat"/>
              <a:cs typeface="Montserrat"/>
              <a:sym typeface="Montserrat"/>
            </a:endParaRPr>
          </a:p>
          <a:p>
            <a:pPr marL="0" lvl="0" indent="0" algn="ctr" rtl="0">
              <a:spcBef>
                <a:spcPts val="0"/>
              </a:spcBef>
              <a:spcAft>
                <a:spcPts val="0"/>
              </a:spcAft>
              <a:buClr>
                <a:srgbClr val="000000"/>
              </a:buClr>
              <a:buSzPts val="1400"/>
              <a:buFont typeface="Arial"/>
              <a:buNone/>
            </a:pPr>
            <a:r>
              <a:rPr lang="en-US" sz="1300" b="1">
                <a:latin typeface="Montserrat"/>
                <a:ea typeface="Montserrat"/>
                <a:cs typeface="Montserrat"/>
                <a:sym typeface="Montserrat"/>
              </a:rPr>
              <a:t>Coordinator</a:t>
            </a:r>
            <a:endParaRPr>
              <a:latin typeface="Montserrat"/>
              <a:ea typeface="Montserrat"/>
              <a:cs typeface="Montserrat"/>
              <a:sym typeface="Montserrat"/>
            </a:endParaRPr>
          </a:p>
        </p:txBody>
      </p:sp>
      <p:pic>
        <p:nvPicPr>
          <p:cNvPr id="218" name="Google Shape;218;g2f3bd9f8da1_0_0"/>
          <p:cNvPicPr preferRelativeResize="0"/>
          <p:nvPr/>
        </p:nvPicPr>
        <p:blipFill rotWithShape="1">
          <a:blip r:embed="rId3">
            <a:alphaModFix/>
          </a:blip>
          <a:srcRect/>
          <a:stretch/>
        </p:blipFill>
        <p:spPr>
          <a:xfrm>
            <a:off x="9864443" y="3804912"/>
            <a:ext cx="503960" cy="486270"/>
          </a:xfrm>
          <a:prstGeom prst="rect">
            <a:avLst/>
          </a:prstGeom>
          <a:noFill/>
          <a:ln>
            <a:noFill/>
          </a:ln>
        </p:spPr>
      </p:pic>
      <p:pic>
        <p:nvPicPr>
          <p:cNvPr id="219" name="Google Shape;219;g2f3bd9f8da1_0_0"/>
          <p:cNvPicPr preferRelativeResize="0"/>
          <p:nvPr/>
        </p:nvPicPr>
        <p:blipFill rotWithShape="1">
          <a:blip r:embed="rId4">
            <a:alphaModFix/>
          </a:blip>
          <a:srcRect/>
          <a:stretch/>
        </p:blipFill>
        <p:spPr>
          <a:xfrm>
            <a:off x="9864449" y="3024991"/>
            <a:ext cx="503948" cy="478513"/>
          </a:xfrm>
          <a:prstGeom prst="rect">
            <a:avLst/>
          </a:prstGeom>
          <a:noFill/>
          <a:ln>
            <a:noFill/>
          </a:ln>
        </p:spPr>
      </p:pic>
      <p:pic>
        <p:nvPicPr>
          <p:cNvPr id="220" name="Google Shape;220;g2f3bd9f8da1_0_0"/>
          <p:cNvPicPr preferRelativeResize="0"/>
          <p:nvPr/>
        </p:nvPicPr>
        <p:blipFill rotWithShape="1">
          <a:blip r:embed="rId5">
            <a:alphaModFix/>
          </a:blip>
          <a:srcRect/>
          <a:stretch/>
        </p:blipFill>
        <p:spPr>
          <a:xfrm>
            <a:off x="8631155" y="1449311"/>
            <a:ext cx="503949" cy="486275"/>
          </a:xfrm>
          <a:prstGeom prst="rect">
            <a:avLst/>
          </a:prstGeom>
          <a:noFill/>
          <a:ln>
            <a:noFill/>
          </a:ln>
        </p:spPr>
      </p:pic>
      <p:pic>
        <p:nvPicPr>
          <p:cNvPr id="221" name="Google Shape;221;g2f3bd9f8da1_0_0"/>
          <p:cNvPicPr preferRelativeResize="0"/>
          <p:nvPr/>
        </p:nvPicPr>
        <p:blipFill rotWithShape="1">
          <a:blip r:embed="rId6">
            <a:alphaModFix/>
          </a:blip>
          <a:srcRect/>
          <a:stretch/>
        </p:blipFill>
        <p:spPr>
          <a:xfrm>
            <a:off x="9864453" y="4592591"/>
            <a:ext cx="503941" cy="486287"/>
          </a:xfrm>
          <a:prstGeom prst="rect">
            <a:avLst/>
          </a:prstGeom>
          <a:noFill/>
          <a:ln>
            <a:noFill/>
          </a:ln>
        </p:spPr>
      </p:pic>
      <p:pic>
        <p:nvPicPr>
          <p:cNvPr id="222" name="Google Shape;222;g2f3bd9f8da1_0_0"/>
          <p:cNvPicPr preferRelativeResize="0"/>
          <p:nvPr/>
        </p:nvPicPr>
        <p:blipFill rotWithShape="1">
          <a:blip r:embed="rId7">
            <a:alphaModFix/>
          </a:blip>
          <a:srcRect/>
          <a:stretch/>
        </p:blipFill>
        <p:spPr>
          <a:xfrm>
            <a:off x="8631154" y="2217608"/>
            <a:ext cx="503950" cy="486273"/>
          </a:xfrm>
          <a:prstGeom prst="rect">
            <a:avLst/>
          </a:prstGeom>
          <a:noFill/>
          <a:ln>
            <a:noFill/>
          </a:ln>
        </p:spPr>
      </p:pic>
      <p:pic>
        <p:nvPicPr>
          <p:cNvPr id="223" name="Google Shape;223;g2f3bd9f8da1_0_0"/>
          <p:cNvPicPr preferRelativeResize="0"/>
          <p:nvPr/>
        </p:nvPicPr>
        <p:blipFill rotWithShape="1">
          <a:blip r:embed="rId8">
            <a:alphaModFix/>
          </a:blip>
          <a:srcRect/>
          <a:stretch/>
        </p:blipFill>
        <p:spPr>
          <a:xfrm>
            <a:off x="8631153" y="2985902"/>
            <a:ext cx="503951" cy="486274"/>
          </a:xfrm>
          <a:prstGeom prst="rect">
            <a:avLst/>
          </a:prstGeom>
          <a:noFill/>
          <a:ln>
            <a:noFill/>
          </a:ln>
        </p:spPr>
      </p:pic>
      <p:pic>
        <p:nvPicPr>
          <p:cNvPr id="224" name="Google Shape;224;g2f3bd9f8da1_0_0"/>
          <p:cNvPicPr preferRelativeResize="0"/>
          <p:nvPr/>
        </p:nvPicPr>
        <p:blipFill rotWithShape="1">
          <a:blip r:embed="rId9">
            <a:alphaModFix/>
          </a:blip>
          <a:srcRect/>
          <a:stretch/>
        </p:blipFill>
        <p:spPr>
          <a:xfrm>
            <a:off x="8579888" y="4545168"/>
            <a:ext cx="606482" cy="585210"/>
          </a:xfrm>
          <a:prstGeom prst="rect">
            <a:avLst/>
          </a:prstGeom>
          <a:noFill/>
          <a:ln>
            <a:noFill/>
          </a:ln>
        </p:spPr>
      </p:pic>
      <p:pic>
        <p:nvPicPr>
          <p:cNvPr id="225" name="Google Shape;225;g2f3bd9f8da1_0_0"/>
          <p:cNvPicPr preferRelativeResize="0"/>
          <p:nvPr/>
        </p:nvPicPr>
        <p:blipFill rotWithShape="1">
          <a:blip r:embed="rId10">
            <a:alphaModFix/>
          </a:blip>
          <a:srcRect/>
          <a:stretch/>
        </p:blipFill>
        <p:spPr>
          <a:xfrm>
            <a:off x="8631155" y="5412399"/>
            <a:ext cx="503949" cy="486274"/>
          </a:xfrm>
          <a:prstGeom prst="rect">
            <a:avLst/>
          </a:prstGeom>
          <a:noFill/>
          <a:ln>
            <a:noFill/>
          </a:ln>
        </p:spPr>
      </p:pic>
      <p:pic>
        <p:nvPicPr>
          <p:cNvPr id="226" name="Google Shape;226;g2f3bd9f8da1_0_0"/>
          <p:cNvPicPr preferRelativeResize="0"/>
          <p:nvPr/>
        </p:nvPicPr>
        <p:blipFill rotWithShape="1">
          <a:blip r:embed="rId11">
            <a:alphaModFix/>
          </a:blip>
          <a:srcRect/>
          <a:stretch/>
        </p:blipFill>
        <p:spPr>
          <a:xfrm>
            <a:off x="9864443" y="5456487"/>
            <a:ext cx="503960" cy="486270"/>
          </a:xfrm>
          <a:prstGeom prst="rect">
            <a:avLst/>
          </a:prstGeom>
          <a:noFill/>
          <a:ln>
            <a:noFill/>
          </a:ln>
        </p:spPr>
      </p:pic>
      <p:pic>
        <p:nvPicPr>
          <p:cNvPr id="227" name="Google Shape;227;g2f3bd9f8da1_0_0"/>
          <p:cNvPicPr preferRelativeResize="0"/>
          <p:nvPr/>
        </p:nvPicPr>
        <p:blipFill rotWithShape="1">
          <a:blip r:embed="rId12">
            <a:alphaModFix/>
          </a:blip>
          <a:srcRect/>
          <a:stretch/>
        </p:blipFill>
        <p:spPr>
          <a:xfrm>
            <a:off x="9864448" y="1449312"/>
            <a:ext cx="503951" cy="486268"/>
          </a:xfrm>
          <a:prstGeom prst="rect">
            <a:avLst/>
          </a:prstGeom>
          <a:noFill/>
          <a:ln>
            <a:noFill/>
          </a:ln>
        </p:spPr>
      </p:pic>
      <p:pic>
        <p:nvPicPr>
          <p:cNvPr id="228" name="Google Shape;228;g2f3bd9f8da1_0_0"/>
          <p:cNvPicPr preferRelativeResize="0"/>
          <p:nvPr/>
        </p:nvPicPr>
        <p:blipFill rotWithShape="1">
          <a:blip r:embed="rId13">
            <a:alphaModFix/>
          </a:blip>
          <a:srcRect/>
          <a:stretch/>
        </p:blipFill>
        <p:spPr>
          <a:xfrm>
            <a:off x="9864445" y="2236989"/>
            <a:ext cx="503956" cy="486593"/>
          </a:xfrm>
          <a:prstGeom prst="rect">
            <a:avLst/>
          </a:prstGeom>
          <a:noFill/>
          <a:ln>
            <a:noFill/>
          </a:ln>
        </p:spPr>
      </p:pic>
      <p:sp>
        <p:nvSpPr>
          <p:cNvPr id="229" name="Google Shape;229;g2f3bd9f8da1_0_0"/>
          <p:cNvSpPr txBox="1"/>
          <p:nvPr/>
        </p:nvSpPr>
        <p:spPr>
          <a:xfrm>
            <a:off x="9062309" y="3388337"/>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.eth</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0" name="Google Shape;230;g2f3bd9f8da1_0_0"/>
          <p:cNvSpPr txBox="1"/>
          <p:nvPr/>
        </p:nvSpPr>
        <p:spPr>
          <a:xfrm>
            <a:off x="9062309" y="1851747"/>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.bnb</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1" name="Google Shape;231;g2f3bd9f8da1_0_0"/>
          <p:cNvSpPr txBox="1"/>
          <p:nvPr/>
        </p:nvSpPr>
        <p:spPr>
          <a:xfrm>
            <a:off x="9062309" y="2606776"/>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.pol</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2" name="Google Shape;232;g2f3bd9f8da1_0_0"/>
          <p:cNvSpPr txBox="1"/>
          <p:nvPr/>
        </p:nvSpPr>
        <p:spPr>
          <a:xfrm>
            <a:off x="8986109" y="5046538"/>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.safe</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3" name="Google Shape;233;g2f3bd9f8da1_0_0"/>
          <p:cNvSpPr txBox="1"/>
          <p:nvPr/>
        </p:nvSpPr>
        <p:spPr>
          <a:xfrm>
            <a:off x="9062309" y="5814833"/>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.rari</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4" name="Google Shape;234;g2f3bd9f8da1_0_0"/>
          <p:cNvSpPr txBox="1"/>
          <p:nvPr/>
        </p:nvSpPr>
        <p:spPr>
          <a:xfrm>
            <a:off x="10271250" y="5080933"/>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.base</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5" name="Google Shape;235;g2f3bd9f8da1_0_0"/>
          <p:cNvSpPr txBox="1"/>
          <p:nvPr/>
        </p:nvSpPr>
        <p:spPr>
          <a:xfrm>
            <a:off x="10271250" y="5868611"/>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.arb</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6" name="Google Shape;236;g2f3bd9f8da1_0_0"/>
          <p:cNvSpPr txBox="1"/>
          <p:nvPr/>
        </p:nvSpPr>
        <p:spPr>
          <a:xfrm>
            <a:off x="10271250" y="4293237"/>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.opti</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7" name="Google Shape;237;g2f3bd9f8da1_0_0"/>
          <p:cNvSpPr txBox="1"/>
          <p:nvPr/>
        </p:nvSpPr>
        <p:spPr>
          <a:xfrm>
            <a:off x="10271250" y="3505558"/>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.zksync</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8" name="Google Shape;238;g2f3bd9f8da1_0_0"/>
          <p:cNvSpPr txBox="1"/>
          <p:nvPr/>
        </p:nvSpPr>
        <p:spPr>
          <a:xfrm>
            <a:off x="10271250" y="2725636"/>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.ava</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39" name="Google Shape;239;g2f3bd9f8da1_0_0"/>
          <p:cNvSpPr txBox="1"/>
          <p:nvPr/>
        </p:nvSpPr>
        <p:spPr>
          <a:xfrm>
            <a:off x="10271250" y="1937635"/>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.manta</a:t>
            </a:r>
            <a:endParaRPr sz="800" b="0" i="0" u="none" strike="noStrike" cap="none">
              <a:solidFill>
                <a:srgbClr val="6FA8DC"/>
              </a:solidFill>
              <a:latin typeface="Montserrat SemiBold"/>
              <a:ea typeface="Montserrat SemiBold"/>
              <a:cs typeface="Montserrat SemiBold"/>
              <a:sym typeface="Montserrat SemiBold"/>
            </a:endParaRPr>
          </a:p>
        </p:txBody>
      </p:sp>
      <p:pic>
        <p:nvPicPr>
          <p:cNvPr id="240" name="Google Shape;240;g2f3bd9f8da1_0_0"/>
          <p:cNvPicPr preferRelativeResize="0"/>
          <p:nvPr/>
        </p:nvPicPr>
        <p:blipFill rotWithShape="1">
          <a:blip r:embed="rId14">
            <a:alphaModFix/>
          </a:blip>
          <a:srcRect/>
          <a:stretch/>
        </p:blipFill>
        <p:spPr>
          <a:xfrm>
            <a:off x="8629495" y="3754197"/>
            <a:ext cx="507268" cy="508949"/>
          </a:xfrm>
          <a:prstGeom prst="rect">
            <a:avLst/>
          </a:prstGeom>
          <a:noFill/>
          <a:ln>
            <a:noFill/>
          </a:ln>
        </p:spPr>
      </p:pic>
      <p:sp>
        <p:nvSpPr>
          <p:cNvPr id="241" name="Google Shape;241;g2f3bd9f8da1_0_0"/>
          <p:cNvSpPr txBox="1"/>
          <p:nvPr/>
        </p:nvSpPr>
        <p:spPr>
          <a:xfrm>
            <a:off x="9062309" y="4179307"/>
            <a:ext cx="6105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800" b="0" i="0" u="none" strike="noStrike" cap="none">
                <a:solidFill>
                  <a:srgbClr val="6FA8DC"/>
                </a:solidFill>
                <a:latin typeface="Montserrat SemiBold"/>
                <a:ea typeface="Montserrat SemiBold"/>
                <a:cs typeface="Montserrat SemiBold"/>
                <a:sym typeface="Montserrat SemiBold"/>
              </a:rPr>
              <a:t>.okx</a:t>
            </a:r>
            <a:endParaRPr sz="800" b="0" i="0" u="none" strike="noStrike" cap="none">
              <a:solidFill>
                <a:srgbClr val="6FA8DC"/>
              </a:solidFill>
              <a:latin typeface="Montserrat SemiBold"/>
              <a:ea typeface="Montserrat SemiBold"/>
              <a:cs typeface="Montserrat SemiBold"/>
              <a:sym typeface="Montserrat SemiBold"/>
            </a:endParaRPr>
          </a:p>
        </p:txBody>
      </p:sp>
      <p:sp>
        <p:nvSpPr>
          <p:cNvPr id="242" name="Google Shape;242;g2f3bd9f8da1_0_0"/>
          <p:cNvSpPr/>
          <p:nvPr/>
        </p:nvSpPr>
        <p:spPr>
          <a:xfrm>
            <a:off x="5267294" y="2277233"/>
            <a:ext cx="1950000" cy="3658800"/>
          </a:xfrm>
          <a:prstGeom prst="rect">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pic>
        <p:nvPicPr>
          <p:cNvPr id="243" name="Google Shape;243;g2f3bd9f8da1_0_0"/>
          <p:cNvPicPr preferRelativeResize="0"/>
          <p:nvPr/>
        </p:nvPicPr>
        <p:blipFill rotWithShape="1">
          <a:blip r:embed="rId15">
            <a:alphaModFix/>
          </a:blip>
          <a:srcRect/>
          <a:stretch/>
        </p:blipFill>
        <p:spPr>
          <a:xfrm>
            <a:off x="5523079" y="2271510"/>
            <a:ext cx="1453850" cy="726909"/>
          </a:xfrm>
          <a:prstGeom prst="rect">
            <a:avLst/>
          </a:prstGeom>
          <a:noFill/>
          <a:ln>
            <a:noFill/>
          </a:ln>
        </p:spPr>
      </p:pic>
      <p:sp>
        <p:nvSpPr>
          <p:cNvPr id="244" name="Google Shape;244;g2f3bd9f8da1_0_0"/>
          <p:cNvSpPr/>
          <p:nvPr/>
        </p:nvSpPr>
        <p:spPr>
          <a:xfrm>
            <a:off x="5598050" y="3301133"/>
            <a:ext cx="1297500" cy="410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OFT bridge</a:t>
            </a:r>
            <a:endParaRPr sz="1200" b="1">
              <a:solidFill>
                <a:srgbClr val="008FB1"/>
              </a:solidFill>
              <a:latin typeface="Montserrat"/>
              <a:ea typeface="Montserrat"/>
              <a:cs typeface="Montserrat"/>
              <a:sym typeface="Montserrat"/>
            </a:endParaRPr>
          </a:p>
        </p:txBody>
      </p:sp>
      <p:sp>
        <p:nvSpPr>
          <p:cNvPr id="245" name="Google Shape;245;g2f3bd9f8da1_0_0"/>
          <p:cNvSpPr/>
          <p:nvPr/>
        </p:nvSpPr>
        <p:spPr>
          <a:xfrm>
            <a:off x="5750450" y="4078108"/>
            <a:ext cx="983700" cy="525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Transfer Fees</a:t>
            </a:r>
            <a:endParaRPr sz="1200" b="1">
              <a:solidFill>
                <a:srgbClr val="008FB1"/>
              </a:solidFill>
              <a:latin typeface="Montserrat"/>
              <a:ea typeface="Montserrat"/>
              <a:cs typeface="Montserrat"/>
              <a:sym typeface="Montserrat"/>
            </a:endParaRPr>
          </a:p>
        </p:txBody>
      </p:sp>
      <p:sp>
        <p:nvSpPr>
          <p:cNvPr id="246" name="Google Shape;246;g2f3bd9f8da1_0_0"/>
          <p:cNvSpPr/>
          <p:nvPr/>
        </p:nvSpPr>
        <p:spPr>
          <a:xfrm>
            <a:off x="5722850" y="5035091"/>
            <a:ext cx="1045500" cy="525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solidFill>
                  <a:srgbClr val="008FB1"/>
                </a:solidFill>
                <a:latin typeface="Montserrat"/>
                <a:ea typeface="Montserrat"/>
                <a:cs typeface="Montserrat"/>
                <a:sym typeface="Montserrat"/>
              </a:rPr>
              <a:t>Sync Domains</a:t>
            </a:r>
            <a:endParaRPr sz="1200" b="1">
              <a:solidFill>
                <a:srgbClr val="008FB1"/>
              </a:solidFill>
              <a:latin typeface="Montserrat"/>
              <a:ea typeface="Montserrat"/>
              <a:cs typeface="Montserrat"/>
              <a:sym typeface="Montserrat"/>
            </a:endParaRPr>
          </a:p>
        </p:txBody>
      </p:sp>
      <p:cxnSp>
        <p:nvCxnSpPr>
          <p:cNvPr id="247" name="Google Shape;247;g2f3bd9f8da1_0_0"/>
          <p:cNvCxnSpPr>
            <a:stCxn id="242" idx="3"/>
          </p:cNvCxnSpPr>
          <p:nvPr/>
        </p:nvCxnSpPr>
        <p:spPr>
          <a:xfrm rot="10800000" flipH="1">
            <a:off x="7217294" y="4006133"/>
            <a:ext cx="1155900" cy="100500"/>
          </a:xfrm>
          <a:prstGeom prst="curvedConnector3">
            <a:avLst>
              <a:gd name="adj1" fmla="val 50000"/>
            </a:avLst>
          </a:prstGeom>
          <a:noFill/>
          <a:ln w="9525" cap="flat" cmpd="sng">
            <a:solidFill>
              <a:schemeClr val="dk1"/>
            </a:solidFill>
            <a:prstDash val="dash"/>
            <a:round/>
            <a:headEnd type="none" w="med" len="med"/>
            <a:tailEnd type="none" w="med" len="med"/>
          </a:ln>
        </p:spPr>
      </p:cxnSp>
      <p:cxnSp>
        <p:nvCxnSpPr>
          <p:cNvPr id="248" name="Google Shape;248;g2f3bd9f8da1_0_0"/>
          <p:cNvCxnSpPr>
            <a:stCxn id="242" idx="3"/>
            <a:endCxn id="244" idx="3"/>
          </p:cNvCxnSpPr>
          <p:nvPr/>
        </p:nvCxnSpPr>
        <p:spPr>
          <a:xfrm rot="10800000">
            <a:off x="6895694" y="3506333"/>
            <a:ext cx="321600" cy="600300"/>
          </a:xfrm>
          <a:prstGeom prst="curvedConnector3">
            <a:avLst>
              <a:gd name="adj1" fmla="val 49749"/>
            </a:avLst>
          </a:prstGeom>
          <a:noFill/>
          <a:ln w="9525" cap="flat" cmpd="sng">
            <a:solidFill>
              <a:schemeClr val="lt2"/>
            </a:solidFill>
            <a:prstDash val="dash"/>
            <a:round/>
            <a:headEnd type="none" w="med" len="med"/>
            <a:tailEnd type="none" w="med" len="med"/>
          </a:ln>
        </p:spPr>
      </p:cxnSp>
      <p:cxnSp>
        <p:nvCxnSpPr>
          <p:cNvPr id="249" name="Google Shape;249;g2f3bd9f8da1_0_0"/>
          <p:cNvCxnSpPr>
            <a:stCxn id="242" idx="3"/>
            <a:endCxn id="245" idx="3"/>
          </p:cNvCxnSpPr>
          <p:nvPr/>
        </p:nvCxnSpPr>
        <p:spPr>
          <a:xfrm flipH="1">
            <a:off x="6734294" y="4106633"/>
            <a:ext cx="483000" cy="234000"/>
          </a:xfrm>
          <a:prstGeom prst="curvedConnector3">
            <a:avLst>
              <a:gd name="adj1" fmla="val 60434"/>
            </a:avLst>
          </a:prstGeom>
          <a:noFill/>
          <a:ln w="9525" cap="flat" cmpd="sng">
            <a:solidFill>
              <a:schemeClr val="lt2"/>
            </a:solidFill>
            <a:prstDash val="dash"/>
            <a:round/>
            <a:headEnd type="none" w="med" len="med"/>
            <a:tailEnd type="none" w="med" len="med"/>
          </a:ln>
        </p:spPr>
      </p:cxnSp>
      <p:cxnSp>
        <p:nvCxnSpPr>
          <p:cNvPr id="250" name="Google Shape;250;g2f3bd9f8da1_0_0"/>
          <p:cNvCxnSpPr>
            <a:stCxn id="242" idx="3"/>
            <a:endCxn id="246" idx="3"/>
          </p:cNvCxnSpPr>
          <p:nvPr/>
        </p:nvCxnSpPr>
        <p:spPr>
          <a:xfrm flipH="1">
            <a:off x="6768494" y="4106633"/>
            <a:ext cx="448800" cy="1191000"/>
          </a:xfrm>
          <a:prstGeom prst="curvedConnector3">
            <a:avLst>
              <a:gd name="adj1" fmla="val 48712"/>
            </a:avLst>
          </a:prstGeom>
          <a:noFill/>
          <a:ln w="9525" cap="flat" cmpd="sng">
            <a:solidFill>
              <a:schemeClr val="lt2"/>
            </a:solidFill>
            <a:prstDash val="dash"/>
            <a:round/>
            <a:headEnd type="none" w="med" len="med"/>
            <a:tailEnd type="none" w="med" len="med"/>
          </a:ln>
        </p:spPr>
      </p:cxnSp>
      <p:sp>
        <p:nvSpPr>
          <p:cNvPr id="251" name="Google Shape;251;g2f3bd9f8da1_0_0"/>
          <p:cNvSpPr/>
          <p:nvPr/>
        </p:nvSpPr>
        <p:spPr>
          <a:xfrm>
            <a:off x="2859125" y="3905182"/>
            <a:ext cx="1297500" cy="525300"/>
          </a:xfrm>
          <a:prstGeom prst="roundRect">
            <a:avLst>
              <a:gd name="adj" fmla="val 16667"/>
            </a:avLst>
          </a:prstGeom>
          <a:solidFill>
            <a:srgbClr val="EBF6F8"/>
          </a:solidFill>
          <a:ln w="19050" cap="flat" cmpd="sng">
            <a:solidFill>
              <a:srgbClr val="92C8D5"/>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a:latin typeface="Montserrat"/>
                <a:ea typeface="Montserrat"/>
                <a:cs typeface="Montserrat"/>
                <a:sym typeface="Montserrat"/>
              </a:rPr>
              <a:t>$TEX</a:t>
            </a:r>
            <a:endParaRPr sz="130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300" b="1">
                <a:latin typeface="Montserrat"/>
                <a:ea typeface="Montserrat"/>
                <a:cs typeface="Montserrat"/>
                <a:sym typeface="Montserrat"/>
              </a:rPr>
              <a:t>Token</a:t>
            </a:r>
            <a:endParaRPr sz="1300" b="1">
              <a:latin typeface="Montserrat"/>
              <a:ea typeface="Montserrat"/>
              <a:cs typeface="Montserrat"/>
              <a:sym typeface="Montserrat"/>
            </a:endParaRPr>
          </a:p>
        </p:txBody>
      </p:sp>
      <p:pic>
        <p:nvPicPr>
          <p:cNvPr id="252" name="Google Shape;252;g2f3bd9f8da1_0_0"/>
          <p:cNvPicPr preferRelativeResize="0"/>
          <p:nvPr/>
        </p:nvPicPr>
        <p:blipFill>
          <a:blip r:embed="rId16">
            <a:alphaModFix/>
          </a:blip>
          <a:stretch>
            <a:fillRect/>
          </a:stretch>
        </p:blipFill>
        <p:spPr>
          <a:xfrm>
            <a:off x="962200" y="1930325"/>
            <a:ext cx="1453800" cy="258797"/>
          </a:xfrm>
          <a:prstGeom prst="rect">
            <a:avLst/>
          </a:prstGeom>
          <a:noFill/>
          <a:ln>
            <a:noFill/>
          </a:ln>
        </p:spPr>
      </p:pic>
      <p:sp>
        <p:nvSpPr>
          <p:cNvPr id="253" name="Google Shape;253;g2f3bd9f8da1_0_0"/>
          <p:cNvSpPr txBox="1"/>
          <p:nvPr/>
        </p:nvSpPr>
        <p:spPr>
          <a:xfrm>
            <a:off x="886877" y="2216665"/>
            <a:ext cx="1348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chemeClr val="dk1"/>
                </a:solidFill>
                <a:latin typeface="Montserrat"/>
                <a:ea typeface="Montserrat"/>
                <a:cs typeface="Montserrat"/>
                <a:sym typeface="Montserrat"/>
              </a:rPr>
              <a:t>AppChain</a:t>
            </a:r>
            <a:endParaRPr sz="1500" b="1">
              <a:solidFill>
                <a:schemeClr val="dk1"/>
              </a:solidFill>
            </a:endParaRPr>
          </a:p>
        </p:txBody>
      </p:sp>
      <p:sp>
        <p:nvSpPr>
          <p:cNvPr id="254" name="Google Shape;254;g2f3bd9f8da1_0_0"/>
          <p:cNvSpPr/>
          <p:nvPr/>
        </p:nvSpPr>
        <p:spPr>
          <a:xfrm>
            <a:off x="1008674" y="3875182"/>
            <a:ext cx="1453800" cy="5853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a:latin typeface="Montserrat"/>
                <a:ea typeface="Montserrat"/>
                <a:cs typeface="Montserrat"/>
                <a:sym typeface="Montserrat"/>
              </a:rPr>
              <a:t>Context</a:t>
            </a:r>
            <a:endParaRPr sz="1300">
              <a:latin typeface="Montserrat"/>
              <a:ea typeface="Montserrat"/>
              <a:cs typeface="Montserrat"/>
              <a:sym typeface="Montserrat"/>
            </a:endParaRPr>
          </a:p>
          <a:p>
            <a:pPr marL="0" lvl="0" indent="0" algn="ctr" rtl="0">
              <a:spcBef>
                <a:spcPts val="0"/>
              </a:spcBef>
              <a:spcAft>
                <a:spcPts val="0"/>
              </a:spcAft>
              <a:buClr>
                <a:srgbClr val="000000"/>
              </a:buClr>
              <a:buSzPts val="1400"/>
              <a:buFont typeface="Arial"/>
              <a:buNone/>
            </a:pPr>
            <a:r>
              <a:rPr lang="en-US" sz="1300" b="1">
                <a:latin typeface="Montserrat"/>
                <a:ea typeface="Montserrat"/>
                <a:cs typeface="Montserrat"/>
                <a:sym typeface="Montserrat"/>
              </a:rPr>
              <a:t>Governance</a:t>
            </a:r>
            <a:endParaRPr sz="1300" b="1">
              <a:latin typeface="Montserrat"/>
              <a:ea typeface="Montserrat"/>
              <a:cs typeface="Montserrat"/>
              <a:sym typeface="Montserrat"/>
            </a:endParaRPr>
          </a:p>
        </p:txBody>
      </p:sp>
      <p:sp>
        <p:nvSpPr>
          <p:cNvPr id="255" name="Google Shape;255;g2f3bd9f8da1_0_0"/>
          <p:cNvSpPr/>
          <p:nvPr/>
        </p:nvSpPr>
        <p:spPr>
          <a:xfrm>
            <a:off x="1008674" y="4708183"/>
            <a:ext cx="1453800" cy="6003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a:latin typeface="Montserrat"/>
                <a:ea typeface="Montserrat"/>
                <a:cs typeface="Montserrat"/>
                <a:sym typeface="Montserrat"/>
              </a:rPr>
              <a:t>Validators</a:t>
            </a:r>
            <a:endParaRPr sz="1300">
              <a:latin typeface="Montserrat"/>
              <a:ea typeface="Montserrat"/>
              <a:cs typeface="Montserrat"/>
              <a:sym typeface="Montserrat"/>
            </a:endParaRPr>
          </a:p>
          <a:p>
            <a:pPr marL="0" lvl="0" indent="0" algn="ctr" rtl="0">
              <a:spcBef>
                <a:spcPts val="0"/>
              </a:spcBef>
              <a:spcAft>
                <a:spcPts val="0"/>
              </a:spcAft>
              <a:buClr>
                <a:srgbClr val="000000"/>
              </a:buClr>
              <a:buSzPts val="1400"/>
              <a:buFont typeface="Arial"/>
              <a:buNone/>
            </a:pPr>
            <a:r>
              <a:rPr lang="en-US" sz="1300" b="1">
                <a:latin typeface="Montserrat"/>
                <a:ea typeface="Montserrat"/>
                <a:cs typeface="Montserrat"/>
                <a:sym typeface="Montserrat"/>
              </a:rPr>
              <a:t>Staking</a:t>
            </a:r>
            <a:endParaRPr sz="1300" b="1">
              <a:latin typeface="Montserrat"/>
              <a:ea typeface="Montserrat"/>
              <a:cs typeface="Montserrat"/>
              <a:sym typeface="Montserrat"/>
            </a:endParaRPr>
          </a:p>
        </p:txBody>
      </p:sp>
      <p:cxnSp>
        <p:nvCxnSpPr>
          <p:cNvPr id="256" name="Google Shape;256;g2f3bd9f8da1_0_0"/>
          <p:cNvCxnSpPr>
            <a:stCxn id="242" idx="1"/>
            <a:endCxn id="214" idx="3"/>
          </p:cNvCxnSpPr>
          <p:nvPr/>
        </p:nvCxnSpPr>
        <p:spPr>
          <a:xfrm rot="10800000">
            <a:off x="4412894" y="4064033"/>
            <a:ext cx="854400" cy="42600"/>
          </a:xfrm>
          <a:prstGeom prst="curvedConnector3">
            <a:avLst>
              <a:gd name="adj1" fmla="val 50004"/>
            </a:avLst>
          </a:prstGeom>
          <a:noFill/>
          <a:ln w="9525" cap="flat" cmpd="sng">
            <a:solidFill>
              <a:schemeClr val="lt2"/>
            </a:solidFill>
            <a:prstDash val="solid"/>
            <a:round/>
            <a:headEnd type="none" w="med" len="med"/>
            <a:tailEnd type="none" w="med" len="med"/>
          </a:ln>
        </p:spPr>
      </p:cxnSp>
      <p:sp>
        <p:nvSpPr>
          <p:cNvPr id="257" name="Google Shape;257;g2f3bd9f8da1_0_0"/>
          <p:cNvSpPr/>
          <p:nvPr/>
        </p:nvSpPr>
        <p:spPr>
          <a:xfrm>
            <a:off x="2780131" y="5544350"/>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Montserrat"/>
                <a:ea typeface="Montserrat"/>
                <a:cs typeface="Montserrat"/>
                <a:sym typeface="Montserrat"/>
              </a:rPr>
              <a:t>Context</a:t>
            </a:r>
            <a:endParaRPr>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b="1">
                <a:latin typeface="Montserrat"/>
                <a:ea typeface="Montserrat"/>
                <a:cs typeface="Montserrat"/>
                <a:sym typeface="Montserrat"/>
              </a:rPr>
              <a:t>Staking</a:t>
            </a:r>
            <a:endParaRPr b="1">
              <a:latin typeface="Montserrat"/>
              <a:ea typeface="Montserrat"/>
              <a:cs typeface="Montserrat"/>
              <a:sym typeface="Montserrat"/>
            </a:endParaRPr>
          </a:p>
        </p:txBody>
      </p:sp>
      <p:sp>
        <p:nvSpPr>
          <p:cNvPr id="258" name="Google Shape;258;g2f3bd9f8da1_0_0"/>
          <p:cNvSpPr/>
          <p:nvPr/>
        </p:nvSpPr>
        <p:spPr>
          <a:xfrm>
            <a:off x="1008674" y="5544358"/>
            <a:ext cx="1453800" cy="5967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Montserrat"/>
                <a:ea typeface="Montserrat"/>
                <a:cs typeface="Montserrat"/>
                <a:sym typeface="Montserrat"/>
              </a:rPr>
              <a:t>Context</a:t>
            </a:r>
            <a:endParaRPr>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b="1">
                <a:latin typeface="Montserrat"/>
                <a:ea typeface="Montserrat"/>
                <a:cs typeface="Montserrat"/>
                <a:sym typeface="Montserrat"/>
              </a:rPr>
              <a:t>Treasury</a:t>
            </a:r>
            <a:endParaRPr b="1">
              <a:latin typeface="Montserrat"/>
              <a:ea typeface="Montserrat"/>
              <a:cs typeface="Montserrat"/>
              <a:sym typeface="Montserrat"/>
            </a:endParaRPr>
          </a:p>
        </p:txBody>
      </p:sp>
      <p:sp>
        <p:nvSpPr>
          <p:cNvPr id="259" name="Google Shape;259;g2f3bd9f8da1_0_0"/>
          <p:cNvSpPr/>
          <p:nvPr/>
        </p:nvSpPr>
        <p:spPr>
          <a:xfrm>
            <a:off x="1008675" y="2978295"/>
            <a:ext cx="1453800" cy="585300"/>
          </a:xfrm>
          <a:prstGeom prst="roundRect">
            <a:avLst>
              <a:gd name="adj" fmla="val 16667"/>
            </a:avLst>
          </a:prstGeom>
          <a:solidFill>
            <a:srgbClr val="92C8D5"/>
          </a:solidFill>
          <a:ln w="19050" cap="flat" cmpd="sng">
            <a:solidFill>
              <a:srgbClr val="008FB1"/>
            </a:solidFill>
            <a:prstDash val="solid"/>
            <a:round/>
            <a:headEnd type="none" w="sm" len="sm"/>
            <a:tailEnd type="none" w="sm" len="sm"/>
          </a:ln>
          <a:effectLst>
            <a:outerShdw blurRad="128588" dist="28575" dir="5400000" algn="bl" rotWithShape="0">
              <a:srgbClr val="000000">
                <a:alpha val="29409"/>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300">
                <a:latin typeface="Montserrat"/>
                <a:ea typeface="Montserrat"/>
                <a:cs typeface="Montserrat"/>
                <a:sym typeface="Montserrat"/>
              </a:rPr>
              <a:t>Multiple TLD</a:t>
            </a:r>
            <a:endParaRPr sz="1300">
              <a:latin typeface="Montserrat"/>
              <a:ea typeface="Montserrat"/>
              <a:cs typeface="Montserrat"/>
              <a:sym typeface="Montserrat"/>
            </a:endParaRPr>
          </a:p>
          <a:p>
            <a:pPr marL="0" lvl="0" indent="0" algn="ctr" rtl="0">
              <a:spcBef>
                <a:spcPts val="0"/>
              </a:spcBef>
              <a:spcAft>
                <a:spcPts val="0"/>
              </a:spcAft>
              <a:buClr>
                <a:srgbClr val="000000"/>
              </a:buClr>
              <a:buSzPts val="1400"/>
              <a:buFont typeface="Arial"/>
              <a:buNone/>
            </a:pPr>
            <a:r>
              <a:rPr lang="en-US" sz="1300" b="1">
                <a:latin typeface="Montserrat"/>
                <a:ea typeface="Montserrat"/>
                <a:cs typeface="Montserrat"/>
                <a:sym typeface="Montserrat"/>
              </a:rPr>
              <a:t>Registries</a:t>
            </a:r>
            <a:endParaRPr sz="1300" b="1">
              <a:latin typeface="Montserrat"/>
              <a:ea typeface="Montserrat"/>
              <a:cs typeface="Montserrat"/>
              <a:sym typeface="Montserrat"/>
            </a:endParaRPr>
          </a:p>
        </p:txBody>
      </p:sp>
      <p:cxnSp>
        <p:nvCxnSpPr>
          <p:cNvPr id="260" name="Google Shape;260;g2f3bd9f8da1_0_0"/>
          <p:cNvCxnSpPr>
            <a:stCxn id="259" idx="3"/>
            <a:endCxn id="261" idx="1"/>
          </p:cNvCxnSpPr>
          <p:nvPr/>
        </p:nvCxnSpPr>
        <p:spPr>
          <a:xfrm rot="10800000" flipH="1">
            <a:off x="2462475" y="2772345"/>
            <a:ext cx="1072800" cy="498600"/>
          </a:xfrm>
          <a:prstGeom prst="curvedConnector3">
            <a:avLst>
              <a:gd name="adj1" fmla="val 50007"/>
            </a:avLst>
          </a:prstGeom>
          <a:noFill/>
          <a:ln w="9525" cap="flat" cmpd="sng">
            <a:solidFill>
              <a:srgbClr val="6E6D88"/>
            </a:solidFill>
            <a:prstDash val="solid"/>
            <a:round/>
            <a:headEnd type="none" w="med" len="med"/>
            <a:tailEnd type="none" w="med" len="med"/>
          </a:ln>
        </p:spPr>
      </p:cxnSp>
      <p:sp>
        <p:nvSpPr>
          <p:cNvPr id="262" name="Google Shape;262;g2f3bd9f8da1_0_0"/>
          <p:cNvSpPr/>
          <p:nvPr/>
        </p:nvSpPr>
        <p:spPr>
          <a:xfrm>
            <a:off x="2757550" y="2336675"/>
            <a:ext cx="714600" cy="297300"/>
          </a:xfrm>
          <a:prstGeom prst="roundRect">
            <a:avLst>
              <a:gd name="adj" fmla="val 16667"/>
            </a:avLst>
          </a:prstGeom>
          <a:noFill/>
          <a:ln w="19050" cap="flat" cmpd="sng">
            <a:solidFill>
              <a:srgbClr val="6E6D88"/>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latin typeface="Montserrat"/>
                <a:ea typeface="Montserrat"/>
                <a:cs typeface="Montserrat"/>
                <a:sym typeface="Montserrat"/>
              </a:rPr>
              <a:t>.wine</a:t>
            </a:r>
            <a:endParaRPr sz="1100">
              <a:latin typeface="Montserrat"/>
              <a:ea typeface="Montserrat"/>
              <a:cs typeface="Montserrat"/>
              <a:sym typeface="Montserrat"/>
            </a:endParaRPr>
          </a:p>
        </p:txBody>
      </p:sp>
      <p:sp>
        <p:nvSpPr>
          <p:cNvPr id="263" name="Google Shape;263;g2f3bd9f8da1_0_0"/>
          <p:cNvSpPr/>
          <p:nvPr/>
        </p:nvSpPr>
        <p:spPr>
          <a:xfrm>
            <a:off x="2757550" y="2888250"/>
            <a:ext cx="606600" cy="297300"/>
          </a:xfrm>
          <a:prstGeom prst="roundRect">
            <a:avLst>
              <a:gd name="adj" fmla="val 16667"/>
            </a:avLst>
          </a:prstGeom>
          <a:solidFill>
            <a:srgbClr val="FFFFFF"/>
          </a:solidFill>
          <a:ln w="19050" cap="flat" cmpd="sng">
            <a:solidFill>
              <a:srgbClr val="6E6D88"/>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latin typeface="Montserrat"/>
                <a:ea typeface="Montserrat"/>
                <a:cs typeface="Montserrat"/>
                <a:sym typeface="Montserrat"/>
              </a:rPr>
              <a:t>.defi</a:t>
            </a:r>
            <a:endParaRPr sz="1100">
              <a:latin typeface="Montserrat"/>
              <a:ea typeface="Montserrat"/>
              <a:cs typeface="Montserrat"/>
              <a:sym typeface="Montserrat"/>
            </a:endParaRPr>
          </a:p>
        </p:txBody>
      </p:sp>
      <p:sp>
        <p:nvSpPr>
          <p:cNvPr id="261" name="Google Shape;261;g2f3bd9f8da1_0_0"/>
          <p:cNvSpPr/>
          <p:nvPr/>
        </p:nvSpPr>
        <p:spPr>
          <a:xfrm>
            <a:off x="3535425" y="2623675"/>
            <a:ext cx="714600" cy="297300"/>
          </a:xfrm>
          <a:prstGeom prst="roundRect">
            <a:avLst>
              <a:gd name="adj" fmla="val 16667"/>
            </a:avLst>
          </a:prstGeom>
          <a:noFill/>
          <a:ln w="19050" cap="flat" cmpd="sng">
            <a:solidFill>
              <a:srgbClr val="6E6D88"/>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latin typeface="Montserrat"/>
                <a:ea typeface="Montserrat"/>
                <a:cs typeface="Montserrat"/>
                <a:sym typeface="Montserrat"/>
              </a:rPr>
              <a:t>.token</a:t>
            </a:r>
            <a:endParaRPr sz="1100">
              <a:latin typeface="Montserrat"/>
              <a:ea typeface="Montserrat"/>
              <a:cs typeface="Montserrat"/>
              <a:sym typeface="Montserrat"/>
            </a:endParaRPr>
          </a:p>
        </p:txBody>
      </p:sp>
      <p:sp>
        <p:nvSpPr>
          <p:cNvPr id="264" name="Google Shape;264;g2f3bd9f8da1_0_0"/>
          <p:cNvSpPr/>
          <p:nvPr/>
        </p:nvSpPr>
        <p:spPr>
          <a:xfrm>
            <a:off x="3289001" y="3300050"/>
            <a:ext cx="983700" cy="297300"/>
          </a:xfrm>
          <a:prstGeom prst="roundRect">
            <a:avLst>
              <a:gd name="adj" fmla="val 16667"/>
            </a:avLst>
          </a:prstGeom>
          <a:noFill/>
          <a:ln w="19050" cap="flat" cmpd="sng">
            <a:solidFill>
              <a:srgbClr val="6E6D88"/>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latin typeface="Montserrat"/>
                <a:ea typeface="Montserrat"/>
                <a:cs typeface="Montserrat"/>
                <a:sym typeface="Montserrat"/>
              </a:rPr>
              <a:t>and more</a:t>
            </a:r>
            <a:endParaRPr sz="1100">
              <a:latin typeface="Montserrat"/>
              <a:ea typeface="Montserrat"/>
              <a:cs typeface="Montserrat"/>
              <a:sym typeface="Montserrat"/>
            </a:endParaRPr>
          </a:p>
        </p:txBody>
      </p:sp>
      <p:cxnSp>
        <p:nvCxnSpPr>
          <p:cNvPr id="265" name="Google Shape;265;g2f3bd9f8da1_0_0"/>
          <p:cNvCxnSpPr>
            <a:stCxn id="259" idx="3"/>
            <a:endCxn id="262" idx="1"/>
          </p:cNvCxnSpPr>
          <p:nvPr/>
        </p:nvCxnSpPr>
        <p:spPr>
          <a:xfrm rot="10800000" flipH="1">
            <a:off x="2462475" y="2485245"/>
            <a:ext cx="295200" cy="785700"/>
          </a:xfrm>
          <a:prstGeom prst="curvedConnector3">
            <a:avLst>
              <a:gd name="adj1" fmla="val 49979"/>
            </a:avLst>
          </a:prstGeom>
          <a:noFill/>
          <a:ln w="9525" cap="flat" cmpd="sng">
            <a:solidFill>
              <a:srgbClr val="6E6D88"/>
            </a:solidFill>
            <a:prstDash val="solid"/>
            <a:round/>
            <a:headEnd type="none" w="med" len="med"/>
            <a:tailEnd type="none" w="med" len="med"/>
          </a:ln>
        </p:spPr>
      </p:cxnSp>
      <p:cxnSp>
        <p:nvCxnSpPr>
          <p:cNvPr id="266" name="Google Shape;266;g2f3bd9f8da1_0_0"/>
          <p:cNvCxnSpPr>
            <a:stCxn id="259" idx="3"/>
            <a:endCxn id="264" idx="1"/>
          </p:cNvCxnSpPr>
          <p:nvPr/>
        </p:nvCxnSpPr>
        <p:spPr>
          <a:xfrm>
            <a:off x="2462475" y="3270945"/>
            <a:ext cx="826500" cy="177900"/>
          </a:xfrm>
          <a:prstGeom prst="curvedConnector3">
            <a:avLst>
              <a:gd name="adj1" fmla="val 50002"/>
            </a:avLst>
          </a:prstGeom>
          <a:noFill/>
          <a:ln w="9525" cap="flat" cmpd="sng">
            <a:solidFill>
              <a:srgbClr val="6E6D88"/>
            </a:solidFill>
            <a:prstDash val="solid"/>
            <a:round/>
            <a:headEnd type="none" w="med" len="med"/>
            <a:tailEnd type="none" w="med" len="med"/>
          </a:ln>
        </p:spPr>
      </p:cxnSp>
      <p:cxnSp>
        <p:nvCxnSpPr>
          <p:cNvPr id="267" name="Google Shape;267;g2f3bd9f8da1_0_0"/>
          <p:cNvCxnSpPr>
            <a:stCxn id="259" idx="3"/>
            <a:endCxn id="263" idx="1"/>
          </p:cNvCxnSpPr>
          <p:nvPr/>
        </p:nvCxnSpPr>
        <p:spPr>
          <a:xfrm rot="10800000" flipH="1">
            <a:off x="2462475" y="3036945"/>
            <a:ext cx="295200" cy="234000"/>
          </a:xfrm>
          <a:prstGeom prst="curvedConnector3">
            <a:avLst>
              <a:gd name="adj1" fmla="val 49979"/>
            </a:avLst>
          </a:prstGeom>
          <a:noFill/>
          <a:ln w="9525" cap="flat" cmpd="sng">
            <a:solidFill>
              <a:srgbClr val="6E6D88"/>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Context">
  <a:themeElements>
    <a:clrScheme name="Personalizado 88">
      <a:dk1>
        <a:srgbClr val="1C1A27"/>
      </a:dk1>
      <a:lt1>
        <a:srgbClr val="EEF2FA"/>
      </a:lt1>
      <a:dk2>
        <a:srgbClr val="444DE9"/>
      </a:dk2>
      <a:lt2>
        <a:srgbClr val="4D467C"/>
      </a:lt2>
      <a:accent1>
        <a:srgbClr val="F5ECFF"/>
      </a:accent1>
      <a:accent2>
        <a:srgbClr val="FF99FF"/>
      </a:accent2>
      <a:accent3>
        <a:srgbClr val="FFBBFF"/>
      </a:accent3>
      <a:accent4>
        <a:srgbClr val="FFFF99"/>
      </a:accent4>
      <a:accent5>
        <a:srgbClr val="FF0000"/>
      </a:accent5>
      <a:accent6>
        <a:srgbClr val="00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1243</Words>
  <Application>Microsoft Macintosh PowerPoint</Application>
  <PresentationFormat>Panorámica</PresentationFormat>
  <Paragraphs>230</Paragraphs>
  <Slides>11</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Montserrat</vt:lpstr>
      <vt:lpstr>Merriweather</vt:lpstr>
      <vt:lpstr>Calibri</vt:lpstr>
      <vt:lpstr>Montserrat ExtraBold</vt:lpstr>
      <vt:lpstr>Azeret Mono</vt:lpstr>
      <vt:lpstr>Arial</vt:lpstr>
      <vt:lpstr>Montserrat SemiBold</vt:lpstr>
      <vt:lpstr>Montserrat Medium</vt:lpstr>
      <vt:lpstr>Context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Matías</dc:creator>
  <cp:lastModifiedBy>Sergi Fernandez Fort</cp:lastModifiedBy>
  <cp:revision>3</cp:revision>
  <dcterms:created xsi:type="dcterms:W3CDTF">2022-09-19T07:29:07Z</dcterms:created>
  <dcterms:modified xsi:type="dcterms:W3CDTF">2024-10-10T16:08:12Z</dcterms:modified>
</cp:coreProperties>
</file>